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0"/>
  </p:notesMasterIdLst>
  <p:handoutMasterIdLst>
    <p:handoutMasterId r:id="rId21"/>
  </p:handoutMasterIdLst>
  <p:sldIdLst>
    <p:sldId id="343" r:id="rId5"/>
    <p:sldId id="315" r:id="rId6"/>
    <p:sldId id="344" r:id="rId7"/>
    <p:sldId id="339" r:id="rId8"/>
    <p:sldId id="316" r:id="rId9"/>
    <p:sldId id="340" r:id="rId10"/>
    <p:sldId id="341" r:id="rId11"/>
    <p:sldId id="330" r:id="rId12"/>
    <p:sldId id="312" r:id="rId13"/>
    <p:sldId id="326" r:id="rId14"/>
    <p:sldId id="327" r:id="rId15"/>
    <p:sldId id="323" r:id="rId16"/>
    <p:sldId id="345" r:id="rId17"/>
    <p:sldId id="335" r:id="rId18"/>
    <p:sldId id="342" r:id="rId19"/>
  </p:sldIdLst>
  <p:sldSz cx="9144000" cy="5143500" type="screen16x9"/>
  <p:notesSz cx="9926638" cy="6797675"/>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B12A"/>
    <a:srgbClr val="063F8D"/>
    <a:srgbClr val="9DA507"/>
    <a:srgbClr val="B6BF00"/>
    <a:srgbClr val="00549F"/>
    <a:srgbClr val="E6C414"/>
    <a:srgbClr val="F7EDB8"/>
    <a:srgbClr val="F0DC72"/>
    <a:srgbClr val="B2B2B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C3B3A-23CD-4520-A429-3A3F5EEE39DA}" v="7" dt="2020-09-03T13:25:01.427"/>
    <p1510:client id="{7DC86DF6-F7D6-4009-8603-4E6E7984D7C6}" v="11" dt="2020-09-03T09:58:33.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2" autoAdjust="0"/>
    <p:restoredTop sz="79487" autoAdjust="0"/>
  </p:normalViewPr>
  <p:slideViewPr>
    <p:cSldViewPr snapToObjects="1" showGuides="1">
      <p:cViewPr varScale="1">
        <p:scale>
          <a:sx n="92" d="100"/>
          <a:sy n="92" d="100"/>
        </p:scale>
        <p:origin x="69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107" d="100"/>
          <a:sy n="107" d="100"/>
        </p:scale>
        <p:origin x="-2328"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C7B80-D629-40F0-A5D0-3C2ECF5CA9D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CH"/>
        </a:p>
      </dgm:t>
    </dgm:pt>
    <dgm:pt modelId="{7865E208-69DF-4C13-BBCD-ABBAB0B9A829}">
      <dgm:prSet phldrT="[Text]" custT="1">
        <dgm:style>
          <a:lnRef idx="1">
            <a:schemeClr val="accent6"/>
          </a:lnRef>
          <a:fillRef idx="2">
            <a:schemeClr val="accent6"/>
          </a:fillRef>
          <a:effectRef idx="1">
            <a:schemeClr val="accent6"/>
          </a:effectRef>
          <a:fontRef idx="minor">
            <a:schemeClr val="dk1"/>
          </a:fontRef>
        </dgm:style>
      </dgm:prSet>
      <dgm:spPr/>
      <dgm:t>
        <a:bodyPr tIns="432000"/>
        <a:lstStyle/>
        <a:p>
          <a:r>
            <a:rPr lang="de-CH" sz="1000" dirty="0">
              <a:latin typeface="Arial" panose="020B0604020202020204" pitchFamily="34" charset="0"/>
              <a:cs typeface="Arial" panose="020B0604020202020204" pitchFamily="34" charset="0"/>
            </a:rPr>
            <a:t>Modul 2</a:t>
          </a:r>
        </a:p>
        <a:p>
          <a:r>
            <a:rPr lang="de-CH" sz="1000" dirty="0">
              <a:latin typeface="Arial" panose="020B0604020202020204" pitchFamily="34" charset="0"/>
              <a:cs typeface="Arial" panose="020B0604020202020204" pitchFamily="34" charset="0"/>
            </a:rPr>
            <a:t>Symptommanagement</a:t>
          </a:r>
        </a:p>
        <a:p>
          <a:r>
            <a:rPr lang="de-CH" sz="800" b="1" dirty="0">
              <a:latin typeface="Arial" panose="020B0604020202020204" pitchFamily="34" charset="0"/>
              <a:cs typeface="Arial" panose="020B0604020202020204" pitchFamily="34" charset="0"/>
            </a:rPr>
            <a:t>Richtwert 150 Lernstunden</a:t>
          </a:r>
        </a:p>
        <a:p>
          <a:endParaRPr lang="de-CH" sz="1000" dirty="0">
            <a:latin typeface="Arial" panose="020B0604020202020204" pitchFamily="34" charset="0"/>
            <a:cs typeface="Arial" panose="020B0604020202020204" pitchFamily="34" charset="0"/>
          </a:endParaRPr>
        </a:p>
        <a:p>
          <a:endParaRPr lang="de-CH" sz="700" dirty="0"/>
        </a:p>
      </dgm:t>
    </dgm:pt>
    <dgm:pt modelId="{35BEEE4B-44B0-447A-BBB4-5D40AF1F8BEB}" type="parTrans" cxnId="{99792856-DEB9-4BA4-AA4E-8D5627154EA4}">
      <dgm:prSet/>
      <dgm:spPr/>
      <dgm:t>
        <a:bodyPr/>
        <a:lstStyle/>
        <a:p>
          <a:pPr algn="ctr"/>
          <a:endParaRPr lang="de-CH" sz="800">
            <a:latin typeface="Arial" panose="020B0604020202020204" pitchFamily="34" charset="0"/>
            <a:cs typeface="Arial" panose="020B0604020202020204" pitchFamily="34" charset="0"/>
          </a:endParaRPr>
        </a:p>
      </dgm:t>
    </dgm:pt>
    <dgm:pt modelId="{AAD398A6-266C-4605-A89B-4183E83D2A05}" type="sibTrans" cxnId="{99792856-DEB9-4BA4-AA4E-8D5627154EA4}">
      <dgm:prSet/>
      <dgm:spPr/>
      <dgm:t>
        <a:bodyPr/>
        <a:lstStyle/>
        <a:p>
          <a:pPr algn="ctr"/>
          <a:endParaRPr lang="de-CH" sz="800">
            <a:latin typeface="Arial" panose="020B0604020202020204" pitchFamily="34" charset="0"/>
            <a:cs typeface="Arial" panose="020B0604020202020204" pitchFamily="34" charset="0"/>
          </a:endParaRPr>
        </a:p>
      </dgm:t>
    </dgm:pt>
    <dgm:pt modelId="{BCB7F50B-FA64-4123-974B-C9DC8FC16163}">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 2.1</a:t>
          </a:r>
        </a:p>
      </dgm:t>
    </dgm:pt>
    <dgm:pt modelId="{FFEA2366-39CC-42C7-AFDE-608E35325431}" type="parTrans" cxnId="{C3212E2B-7066-4937-86C4-EB1BE111C46F}">
      <dgm:prSet/>
      <dgm:spPr/>
      <dgm:t>
        <a:bodyPr/>
        <a:lstStyle/>
        <a:p>
          <a:pPr algn="ctr"/>
          <a:endParaRPr lang="de-CH" sz="800">
            <a:latin typeface="Arial" panose="020B0604020202020204" pitchFamily="34" charset="0"/>
            <a:cs typeface="Arial" panose="020B0604020202020204" pitchFamily="34" charset="0"/>
          </a:endParaRPr>
        </a:p>
      </dgm:t>
    </dgm:pt>
    <dgm:pt modelId="{A014A1CF-F5CF-404D-B6AB-66DADF589911}" type="sibTrans" cxnId="{C3212E2B-7066-4937-86C4-EB1BE111C46F}">
      <dgm:prSet/>
      <dgm:spPr/>
      <dgm:t>
        <a:bodyPr/>
        <a:lstStyle/>
        <a:p>
          <a:pPr algn="ctr"/>
          <a:endParaRPr lang="de-CH" sz="800">
            <a:latin typeface="Arial" panose="020B0604020202020204" pitchFamily="34" charset="0"/>
            <a:cs typeface="Arial" panose="020B0604020202020204" pitchFamily="34" charset="0"/>
          </a:endParaRPr>
        </a:p>
      </dgm:t>
    </dgm:pt>
    <dgm:pt modelId="{224F0F8B-F837-42B5-A795-84E948FB364C}">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 2.2</a:t>
          </a:r>
        </a:p>
      </dgm:t>
    </dgm:pt>
    <dgm:pt modelId="{6DA0C8C4-CFC3-4FCD-9280-94CC190AAB78}" type="parTrans" cxnId="{A87FAE24-23A3-4195-8BDB-A6D9A11DCCED}">
      <dgm:prSet/>
      <dgm:spPr/>
      <dgm:t>
        <a:bodyPr/>
        <a:lstStyle/>
        <a:p>
          <a:pPr algn="ctr"/>
          <a:endParaRPr lang="de-CH" sz="800">
            <a:latin typeface="Arial" panose="020B0604020202020204" pitchFamily="34" charset="0"/>
            <a:cs typeface="Arial" panose="020B0604020202020204" pitchFamily="34" charset="0"/>
          </a:endParaRPr>
        </a:p>
      </dgm:t>
    </dgm:pt>
    <dgm:pt modelId="{CBFB2AC4-D91B-42F9-972B-0E124901D578}" type="sibTrans" cxnId="{A87FAE24-23A3-4195-8BDB-A6D9A11DCCED}">
      <dgm:prSet/>
      <dgm:spPr/>
      <dgm:t>
        <a:bodyPr/>
        <a:lstStyle/>
        <a:p>
          <a:pPr algn="ctr"/>
          <a:endParaRPr lang="de-CH" sz="800">
            <a:latin typeface="Arial" panose="020B0604020202020204" pitchFamily="34" charset="0"/>
            <a:cs typeface="Arial" panose="020B0604020202020204" pitchFamily="34" charset="0"/>
          </a:endParaRPr>
        </a:p>
      </dgm:t>
    </dgm:pt>
    <dgm:pt modelId="{41293AD9-771E-4E88-90A8-8B66803D12EC}">
      <dgm:prSet phldrT="[Text]" custT="1">
        <dgm:style>
          <a:lnRef idx="1">
            <a:schemeClr val="accent6"/>
          </a:lnRef>
          <a:fillRef idx="2">
            <a:schemeClr val="accent6"/>
          </a:fillRef>
          <a:effectRef idx="1">
            <a:schemeClr val="accent6"/>
          </a:effectRef>
          <a:fontRef idx="minor">
            <a:schemeClr val="dk1"/>
          </a:fontRef>
        </dgm:style>
      </dgm:prSet>
      <dgm:spPr/>
      <dgm:t>
        <a:bodyPr tIns="576000"/>
        <a:lstStyle/>
        <a:p>
          <a:pPr algn="ctr"/>
          <a:r>
            <a:rPr lang="de-DE" sz="900" dirty="0">
              <a:latin typeface="Arial" panose="020B0604020202020204" pitchFamily="34" charset="0"/>
              <a:cs typeface="Arial" panose="020B0604020202020204" pitchFamily="34" charset="0"/>
            </a:rPr>
            <a:t>Modul 3 </a:t>
          </a:r>
        </a:p>
        <a:p>
          <a:pPr algn="ctr"/>
          <a:r>
            <a:rPr lang="de-DE" sz="900" dirty="0">
              <a:latin typeface="Arial" panose="020B0604020202020204" pitchFamily="34" charset="0"/>
              <a:cs typeface="Arial" panose="020B0604020202020204" pitchFamily="34" charset="0"/>
            </a:rPr>
            <a:t>Begleitung von Menschen mit unheilbaren Erkrankungen: </a:t>
          </a:r>
          <a:r>
            <a:rPr lang="de-CH" sz="900" dirty="0">
              <a:latin typeface="Arial" panose="020B0604020202020204" pitchFamily="34" charset="0"/>
              <a:cs typeface="Arial" panose="020B0604020202020204" pitchFamily="34" charset="0"/>
            </a:rPr>
            <a:t> Kommunikation, Beratung, Edukation</a:t>
          </a:r>
        </a:p>
        <a:p>
          <a:pPr algn="ctr"/>
          <a:r>
            <a:rPr lang="de-CH" sz="800" b="1" dirty="0">
              <a:latin typeface="Arial" panose="020B0604020202020204" pitchFamily="34" charset="0"/>
              <a:cs typeface="Arial" panose="020B0604020202020204" pitchFamily="34" charset="0"/>
            </a:rPr>
            <a:t>Richtwert 300 Lernstunden</a:t>
          </a:r>
        </a:p>
      </dgm:t>
    </dgm:pt>
    <dgm:pt modelId="{11C8D581-2840-475D-9B09-C11C0AB0D017}" type="parTrans" cxnId="{41134FA2-E2E4-4ED6-8C27-D3B8095FC30F}">
      <dgm:prSet/>
      <dgm:spPr/>
      <dgm:t>
        <a:bodyPr/>
        <a:lstStyle/>
        <a:p>
          <a:pPr algn="ctr"/>
          <a:endParaRPr lang="de-CH" sz="800">
            <a:latin typeface="Arial" panose="020B0604020202020204" pitchFamily="34" charset="0"/>
            <a:cs typeface="Arial" panose="020B0604020202020204" pitchFamily="34" charset="0"/>
          </a:endParaRPr>
        </a:p>
      </dgm:t>
    </dgm:pt>
    <dgm:pt modelId="{37C83C4B-D1F3-4C95-A58C-79DB60355594}" type="sibTrans" cxnId="{41134FA2-E2E4-4ED6-8C27-D3B8095FC30F}">
      <dgm:prSet/>
      <dgm:spPr/>
      <dgm:t>
        <a:bodyPr/>
        <a:lstStyle/>
        <a:p>
          <a:pPr algn="ctr"/>
          <a:endParaRPr lang="de-CH" sz="800">
            <a:latin typeface="Arial" panose="020B0604020202020204" pitchFamily="34" charset="0"/>
            <a:cs typeface="Arial" panose="020B0604020202020204" pitchFamily="34" charset="0"/>
          </a:endParaRPr>
        </a:p>
      </dgm:t>
    </dgm:pt>
    <dgm:pt modelId="{C31C0765-3C39-464D-9D8A-76CAFC471C1E}">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 3.1</a:t>
          </a:r>
        </a:p>
      </dgm:t>
    </dgm:pt>
    <dgm:pt modelId="{70D01D4E-E003-431B-BA87-73F5C2069994}" type="parTrans" cxnId="{B8C9AC8C-18B4-4C05-B72B-AF04D9EADB4C}">
      <dgm:prSet/>
      <dgm:spPr/>
      <dgm:t>
        <a:bodyPr/>
        <a:lstStyle/>
        <a:p>
          <a:pPr algn="ctr"/>
          <a:endParaRPr lang="de-CH" sz="800">
            <a:latin typeface="Arial" panose="020B0604020202020204" pitchFamily="34" charset="0"/>
            <a:cs typeface="Arial" panose="020B0604020202020204" pitchFamily="34" charset="0"/>
          </a:endParaRPr>
        </a:p>
      </dgm:t>
    </dgm:pt>
    <dgm:pt modelId="{4E873ACD-9B14-47A1-94C2-A5910A32435E}" type="sibTrans" cxnId="{B8C9AC8C-18B4-4C05-B72B-AF04D9EADB4C}">
      <dgm:prSet/>
      <dgm:spPr/>
      <dgm:t>
        <a:bodyPr/>
        <a:lstStyle/>
        <a:p>
          <a:pPr algn="ctr"/>
          <a:endParaRPr lang="de-CH" sz="800">
            <a:latin typeface="Arial" panose="020B0604020202020204" pitchFamily="34" charset="0"/>
            <a:cs typeface="Arial" panose="020B0604020202020204" pitchFamily="34" charset="0"/>
          </a:endParaRPr>
        </a:p>
      </dgm:t>
    </dgm:pt>
    <dgm:pt modelId="{BDFA9A4C-8CD1-4C08-8BB5-E56837326367}">
      <dgm:prSet phldrT="[Text]" custT="1">
        <dgm:style>
          <a:lnRef idx="1">
            <a:schemeClr val="accent6"/>
          </a:lnRef>
          <a:fillRef idx="2">
            <a:schemeClr val="accent6"/>
          </a:fillRef>
          <a:effectRef idx="1">
            <a:schemeClr val="accent6"/>
          </a:effectRef>
          <a:fontRef idx="minor">
            <a:schemeClr val="dk1"/>
          </a:fontRef>
        </dgm:style>
      </dgm:prSet>
      <dgm:spPr/>
      <dgm:t>
        <a:bodyPr tIns="360000"/>
        <a:lstStyle/>
        <a:p>
          <a:pPr algn="ctr"/>
          <a:r>
            <a:rPr lang="de-DE" sz="1000" dirty="0">
              <a:latin typeface="Arial" panose="020B0604020202020204" pitchFamily="34" charset="0"/>
              <a:cs typeface="Arial" panose="020B0604020202020204" pitchFamily="34" charset="0"/>
            </a:rPr>
            <a:t>Modul 4 </a:t>
          </a:r>
        </a:p>
        <a:p>
          <a:pPr algn="ctr"/>
          <a:r>
            <a:rPr lang="de-DE" sz="1000" dirty="0">
              <a:latin typeface="Arial" panose="020B0604020202020204" pitchFamily="34" charset="0"/>
              <a:cs typeface="Arial" panose="020B0604020202020204" pitchFamily="34" charset="0"/>
            </a:rPr>
            <a:t>Kommunikation, Wissensmanagement, Organisation</a:t>
          </a:r>
        </a:p>
        <a:p>
          <a:pPr algn="ctr"/>
          <a:r>
            <a:rPr lang="de-CH" sz="1000" dirty="0">
              <a:latin typeface="Arial" panose="020B0604020202020204" pitchFamily="34" charset="0"/>
              <a:cs typeface="Arial" panose="020B0604020202020204" pitchFamily="34" charset="0"/>
            </a:rPr>
            <a:t>Richtwert 150 Lernstunden</a:t>
          </a:r>
        </a:p>
      </dgm:t>
    </dgm:pt>
    <dgm:pt modelId="{DB496F74-CDD0-475D-8227-BF94971167AD}" type="parTrans" cxnId="{21BBEFED-0C9B-4E24-9FB4-1C30ACB64A06}">
      <dgm:prSet/>
      <dgm:spPr/>
      <dgm:t>
        <a:bodyPr/>
        <a:lstStyle/>
        <a:p>
          <a:pPr algn="ctr"/>
          <a:endParaRPr lang="de-CH" sz="800">
            <a:latin typeface="Arial" panose="020B0604020202020204" pitchFamily="34" charset="0"/>
            <a:cs typeface="Arial" panose="020B0604020202020204" pitchFamily="34" charset="0"/>
          </a:endParaRPr>
        </a:p>
      </dgm:t>
    </dgm:pt>
    <dgm:pt modelId="{15CA50B7-7E33-43AA-AB16-35A93EEC646A}" type="sibTrans" cxnId="{21BBEFED-0C9B-4E24-9FB4-1C30ACB64A06}">
      <dgm:prSet/>
      <dgm:spPr/>
      <dgm:t>
        <a:bodyPr/>
        <a:lstStyle/>
        <a:p>
          <a:pPr algn="ctr"/>
          <a:endParaRPr lang="de-CH" sz="800">
            <a:latin typeface="Arial" panose="020B0604020202020204" pitchFamily="34" charset="0"/>
            <a:cs typeface="Arial" panose="020B0604020202020204" pitchFamily="34" charset="0"/>
          </a:endParaRPr>
        </a:p>
      </dgm:t>
    </dgm:pt>
    <dgm:pt modelId="{BBE89D82-AC9D-455D-A7A2-57C2DB9DB528}">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 4.1</a:t>
          </a:r>
        </a:p>
      </dgm:t>
    </dgm:pt>
    <dgm:pt modelId="{36BF3038-D4B2-4276-AFC3-64C26C4D3BB9}" type="parTrans" cxnId="{7C2E6E84-5E8D-4F75-BABD-BC68B7320A2C}">
      <dgm:prSet/>
      <dgm:spPr/>
      <dgm:t>
        <a:bodyPr/>
        <a:lstStyle/>
        <a:p>
          <a:pPr algn="ctr"/>
          <a:endParaRPr lang="de-CH" sz="800">
            <a:latin typeface="Arial" panose="020B0604020202020204" pitchFamily="34" charset="0"/>
            <a:cs typeface="Arial" panose="020B0604020202020204" pitchFamily="34" charset="0"/>
          </a:endParaRPr>
        </a:p>
      </dgm:t>
    </dgm:pt>
    <dgm:pt modelId="{B4FA3B7F-0CAD-474A-8FB4-68E947B669CE}" type="sibTrans" cxnId="{7C2E6E84-5E8D-4F75-BABD-BC68B7320A2C}">
      <dgm:prSet/>
      <dgm:spPr/>
      <dgm:t>
        <a:bodyPr/>
        <a:lstStyle/>
        <a:p>
          <a:pPr algn="ctr"/>
          <a:endParaRPr lang="de-CH" sz="800">
            <a:latin typeface="Arial" panose="020B0604020202020204" pitchFamily="34" charset="0"/>
            <a:cs typeface="Arial" panose="020B0604020202020204" pitchFamily="34" charset="0"/>
          </a:endParaRPr>
        </a:p>
      </dgm:t>
    </dgm:pt>
    <dgm:pt modelId="{82837400-F9E6-43EF-8210-51AD538176D0}">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 3.2</a:t>
          </a:r>
        </a:p>
      </dgm:t>
    </dgm:pt>
    <dgm:pt modelId="{272074B2-112B-42FC-9650-E905974306C9}" type="parTrans" cxnId="{1D58D8BE-218D-4D71-B207-A4142F400D97}">
      <dgm:prSet/>
      <dgm:spPr/>
      <dgm:t>
        <a:bodyPr/>
        <a:lstStyle/>
        <a:p>
          <a:pPr algn="ctr"/>
          <a:endParaRPr lang="de-CH" sz="800">
            <a:latin typeface="Arial" panose="020B0604020202020204" pitchFamily="34" charset="0"/>
            <a:cs typeface="Arial" panose="020B0604020202020204" pitchFamily="34" charset="0"/>
          </a:endParaRPr>
        </a:p>
      </dgm:t>
    </dgm:pt>
    <dgm:pt modelId="{1E8D6053-77CF-48DE-A3E5-79A1803652A3}" type="sibTrans" cxnId="{1D58D8BE-218D-4D71-B207-A4142F400D97}">
      <dgm:prSet/>
      <dgm:spPr/>
      <dgm:t>
        <a:bodyPr/>
        <a:lstStyle/>
        <a:p>
          <a:pPr algn="ctr"/>
          <a:endParaRPr lang="de-CH" sz="800">
            <a:latin typeface="Arial" panose="020B0604020202020204" pitchFamily="34" charset="0"/>
            <a:cs typeface="Arial" panose="020B0604020202020204" pitchFamily="34" charset="0"/>
          </a:endParaRPr>
        </a:p>
      </dgm:t>
    </dgm:pt>
    <dgm:pt modelId="{668B2843-A167-4815-AC01-B77BB1BA2A47}">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 4.2</a:t>
          </a:r>
        </a:p>
      </dgm:t>
    </dgm:pt>
    <dgm:pt modelId="{67C7C0CC-F314-4274-BF2F-955589E980B2}" type="parTrans" cxnId="{80F0787D-DABB-405B-B1FC-66A324AB89FD}">
      <dgm:prSet/>
      <dgm:spPr/>
      <dgm:t>
        <a:bodyPr/>
        <a:lstStyle/>
        <a:p>
          <a:pPr algn="ctr"/>
          <a:endParaRPr lang="de-CH" sz="800">
            <a:latin typeface="Arial" panose="020B0604020202020204" pitchFamily="34" charset="0"/>
            <a:cs typeface="Arial" panose="020B0604020202020204" pitchFamily="34" charset="0"/>
          </a:endParaRPr>
        </a:p>
      </dgm:t>
    </dgm:pt>
    <dgm:pt modelId="{0ECC7875-2090-4B0B-A185-CB956E9C2435}" type="sibTrans" cxnId="{80F0787D-DABB-405B-B1FC-66A324AB89FD}">
      <dgm:prSet/>
      <dgm:spPr/>
      <dgm:t>
        <a:bodyPr/>
        <a:lstStyle/>
        <a:p>
          <a:pPr algn="ctr"/>
          <a:endParaRPr lang="de-CH" sz="800">
            <a:latin typeface="Arial" panose="020B0604020202020204" pitchFamily="34" charset="0"/>
            <a:cs typeface="Arial" panose="020B0604020202020204" pitchFamily="34" charset="0"/>
          </a:endParaRPr>
        </a:p>
      </dgm:t>
    </dgm:pt>
    <dgm:pt modelId="{35FB76D9-18A4-4F07-A67B-0721F4B2DF7C}">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CH" sz="800" dirty="0">
              <a:solidFill>
                <a:schemeClr val="tx1"/>
              </a:solidFill>
              <a:latin typeface="Arial" panose="020B0604020202020204" pitchFamily="34" charset="0"/>
              <a:cs typeface="Arial" panose="020B0604020202020204" pitchFamily="34" charset="0"/>
            </a:rPr>
            <a:t>Baukastenmodule 3.3</a:t>
          </a:r>
        </a:p>
      </dgm:t>
    </dgm:pt>
    <dgm:pt modelId="{668FD1D9-129C-499E-83AE-3858E2BF99FA}" type="parTrans" cxnId="{711FA9E7-8DD5-4B93-8A2C-5E1588288605}">
      <dgm:prSet/>
      <dgm:spPr/>
      <dgm:t>
        <a:bodyPr/>
        <a:lstStyle/>
        <a:p>
          <a:endParaRPr lang="de-CH" sz="800"/>
        </a:p>
      </dgm:t>
    </dgm:pt>
    <dgm:pt modelId="{E6497B81-05DF-402C-B18F-1FEA2E1F37FC}" type="sibTrans" cxnId="{711FA9E7-8DD5-4B93-8A2C-5E1588288605}">
      <dgm:prSet/>
      <dgm:spPr/>
      <dgm:t>
        <a:bodyPr/>
        <a:lstStyle/>
        <a:p>
          <a:endParaRPr lang="de-CH" sz="800"/>
        </a:p>
      </dgm:t>
    </dgm:pt>
    <dgm:pt modelId="{E6FB8B96-55CE-40B5-A0E0-E69DC52C698E}" type="pres">
      <dgm:prSet presAssocID="{CD6C7B80-D629-40F0-A5D0-3C2ECF5CA9D4}" presName="theList" presStyleCnt="0">
        <dgm:presLayoutVars>
          <dgm:dir/>
          <dgm:animLvl val="lvl"/>
          <dgm:resizeHandles val="exact"/>
        </dgm:presLayoutVars>
      </dgm:prSet>
      <dgm:spPr/>
    </dgm:pt>
    <dgm:pt modelId="{001703D5-872A-43CE-A16F-0B2325863E04}" type="pres">
      <dgm:prSet presAssocID="{7865E208-69DF-4C13-BBCD-ABBAB0B9A829}" presName="compNode" presStyleCnt="0"/>
      <dgm:spPr/>
    </dgm:pt>
    <dgm:pt modelId="{2F30704E-4B12-49FD-9D19-7EF0E417012B}" type="pres">
      <dgm:prSet presAssocID="{7865E208-69DF-4C13-BBCD-ABBAB0B9A829}" presName="aNode" presStyleLbl="bgShp" presStyleIdx="0" presStyleCnt="3"/>
      <dgm:spPr/>
    </dgm:pt>
    <dgm:pt modelId="{35096A5C-8D5B-492C-8A6E-3482655A32F0}" type="pres">
      <dgm:prSet presAssocID="{7865E208-69DF-4C13-BBCD-ABBAB0B9A829}" presName="textNode" presStyleLbl="bgShp" presStyleIdx="0" presStyleCnt="3"/>
      <dgm:spPr/>
    </dgm:pt>
    <dgm:pt modelId="{9B429D57-BCCE-4A0C-BA7A-435E7531A921}" type="pres">
      <dgm:prSet presAssocID="{7865E208-69DF-4C13-BBCD-ABBAB0B9A829}" presName="compChildNode" presStyleCnt="0"/>
      <dgm:spPr/>
    </dgm:pt>
    <dgm:pt modelId="{2858C8B2-14EB-460C-B846-2E4C26C25597}" type="pres">
      <dgm:prSet presAssocID="{7865E208-69DF-4C13-BBCD-ABBAB0B9A829}" presName="theInnerList" presStyleCnt="0"/>
      <dgm:spPr/>
    </dgm:pt>
    <dgm:pt modelId="{97AA3956-22BF-4B74-AB3B-A53D6241A3CC}" type="pres">
      <dgm:prSet presAssocID="{BCB7F50B-FA64-4123-974B-C9DC8FC16163}" presName="childNode" presStyleLbl="node1" presStyleIdx="0" presStyleCnt="7" custScaleY="22605" custLinFactY="2394" custLinFactNeighborX="-1214" custLinFactNeighborY="100000">
        <dgm:presLayoutVars>
          <dgm:bulletEnabled val="1"/>
        </dgm:presLayoutVars>
      </dgm:prSet>
      <dgm:spPr/>
    </dgm:pt>
    <dgm:pt modelId="{09FF0D81-6FA3-4B88-B02B-507F8E55D4AA}" type="pres">
      <dgm:prSet presAssocID="{BCB7F50B-FA64-4123-974B-C9DC8FC16163}" presName="aSpace2" presStyleCnt="0"/>
      <dgm:spPr/>
    </dgm:pt>
    <dgm:pt modelId="{E907E63E-F6F3-49C8-AF5B-0FD0135A1B65}" type="pres">
      <dgm:prSet presAssocID="{224F0F8B-F837-42B5-A795-84E948FB364C}" presName="childNode" presStyleLbl="node1" presStyleIdx="1" presStyleCnt="7" custScaleY="22605" custLinFactNeighborX="-1214" custLinFactNeighborY="63885">
        <dgm:presLayoutVars>
          <dgm:bulletEnabled val="1"/>
        </dgm:presLayoutVars>
      </dgm:prSet>
      <dgm:spPr/>
    </dgm:pt>
    <dgm:pt modelId="{DE5C36EF-1DCD-4941-B46A-B8278EC5F52C}" type="pres">
      <dgm:prSet presAssocID="{7865E208-69DF-4C13-BBCD-ABBAB0B9A829}" presName="aSpace" presStyleCnt="0"/>
      <dgm:spPr/>
    </dgm:pt>
    <dgm:pt modelId="{BA2A4317-3946-4DF5-AE05-39AB88C7C198}" type="pres">
      <dgm:prSet presAssocID="{41293AD9-771E-4E88-90A8-8B66803D12EC}" presName="compNode" presStyleCnt="0"/>
      <dgm:spPr/>
    </dgm:pt>
    <dgm:pt modelId="{28B96681-6685-4233-BB5A-F0236BBD93DF}" type="pres">
      <dgm:prSet presAssocID="{41293AD9-771E-4E88-90A8-8B66803D12EC}" presName="aNode" presStyleLbl="bgShp" presStyleIdx="1" presStyleCnt="3"/>
      <dgm:spPr/>
    </dgm:pt>
    <dgm:pt modelId="{C786CBD6-3F73-43EA-8C6F-BAB416B77CB6}" type="pres">
      <dgm:prSet presAssocID="{41293AD9-771E-4E88-90A8-8B66803D12EC}" presName="textNode" presStyleLbl="bgShp" presStyleIdx="1" presStyleCnt="3"/>
      <dgm:spPr/>
    </dgm:pt>
    <dgm:pt modelId="{FEA7D6A0-C000-4A2F-AE23-F5D26A950843}" type="pres">
      <dgm:prSet presAssocID="{41293AD9-771E-4E88-90A8-8B66803D12EC}" presName="compChildNode" presStyleCnt="0"/>
      <dgm:spPr/>
    </dgm:pt>
    <dgm:pt modelId="{BBF7C913-A769-408C-A5C0-552629A6D583}" type="pres">
      <dgm:prSet presAssocID="{41293AD9-771E-4E88-90A8-8B66803D12EC}" presName="theInnerList" presStyleCnt="0"/>
      <dgm:spPr/>
    </dgm:pt>
    <dgm:pt modelId="{520B4D24-FD0B-4D69-B2EA-133FE1D6827B}" type="pres">
      <dgm:prSet presAssocID="{C31C0765-3C39-464D-9D8A-76CAFC471C1E}" presName="childNode" presStyleLbl="node1" presStyleIdx="2" presStyleCnt="7" custScaleY="22605" custLinFactY="16807" custLinFactNeighborX="1479" custLinFactNeighborY="100000">
        <dgm:presLayoutVars>
          <dgm:bulletEnabled val="1"/>
        </dgm:presLayoutVars>
      </dgm:prSet>
      <dgm:spPr/>
    </dgm:pt>
    <dgm:pt modelId="{4E0FBA32-DEBA-4042-802F-B187E556498C}" type="pres">
      <dgm:prSet presAssocID="{C31C0765-3C39-464D-9D8A-76CAFC471C1E}" presName="aSpace2" presStyleCnt="0"/>
      <dgm:spPr/>
    </dgm:pt>
    <dgm:pt modelId="{25844566-265D-479B-A880-E506B74ED44D}" type="pres">
      <dgm:prSet presAssocID="{82837400-F9E6-43EF-8210-51AD538176D0}" presName="childNode" presStyleLbl="node1" presStyleIdx="3" presStyleCnt="7" custScaleY="22605" custLinFactY="4853" custLinFactNeighborX="1479" custLinFactNeighborY="100000">
        <dgm:presLayoutVars>
          <dgm:bulletEnabled val="1"/>
        </dgm:presLayoutVars>
      </dgm:prSet>
      <dgm:spPr/>
    </dgm:pt>
    <dgm:pt modelId="{01543985-EDA1-46BD-B6AD-7B6503BAAB7E}" type="pres">
      <dgm:prSet presAssocID="{82837400-F9E6-43EF-8210-51AD538176D0}" presName="aSpace2" presStyleCnt="0"/>
      <dgm:spPr/>
    </dgm:pt>
    <dgm:pt modelId="{E9976727-6E00-4CD5-89D3-A9B6C551791F}" type="pres">
      <dgm:prSet presAssocID="{35FB76D9-18A4-4F07-A67B-0721F4B2DF7C}" presName="childNode" presStyleLbl="node1" presStyleIdx="4" presStyleCnt="7" custScaleY="22605" custLinFactNeighborX="61" custLinFactNeighborY="51134">
        <dgm:presLayoutVars>
          <dgm:bulletEnabled val="1"/>
        </dgm:presLayoutVars>
      </dgm:prSet>
      <dgm:spPr/>
    </dgm:pt>
    <dgm:pt modelId="{841E8F0B-5320-4415-972B-5CFAB8E9E1AB}" type="pres">
      <dgm:prSet presAssocID="{41293AD9-771E-4E88-90A8-8B66803D12EC}" presName="aSpace" presStyleCnt="0"/>
      <dgm:spPr/>
    </dgm:pt>
    <dgm:pt modelId="{06259E78-6531-49E4-9664-2104ACEAB741}" type="pres">
      <dgm:prSet presAssocID="{BDFA9A4C-8CD1-4C08-8BB5-E56837326367}" presName="compNode" presStyleCnt="0"/>
      <dgm:spPr/>
    </dgm:pt>
    <dgm:pt modelId="{7F6A2143-E491-42BD-A7AE-2C24D2869FD5}" type="pres">
      <dgm:prSet presAssocID="{BDFA9A4C-8CD1-4C08-8BB5-E56837326367}" presName="aNode" presStyleLbl="bgShp" presStyleIdx="2" presStyleCnt="3"/>
      <dgm:spPr/>
    </dgm:pt>
    <dgm:pt modelId="{14EF92A0-9F01-4F3A-B1DE-EE6801993FF5}" type="pres">
      <dgm:prSet presAssocID="{BDFA9A4C-8CD1-4C08-8BB5-E56837326367}" presName="textNode" presStyleLbl="bgShp" presStyleIdx="2" presStyleCnt="3"/>
      <dgm:spPr/>
    </dgm:pt>
    <dgm:pt modelId="{65574B31-6582-49E5-B40E-BFF3DEA8BD2C}" type="pres">
      <dgm:prSet presAssocID="{BDFA9A4C-8CD1-4C08-8BB5-E56837326367}" presName="compChildNode" presStyleCnt="0"/>
      <dgm:spPr/>
    </dgm:pt>
    <dgm:pt modelId="{C7B43505-10F3-44D7-A507-E04005C82B5C}" type="pres">
      <dgm:prSet presAssocID="{BDFA9A4C-8CD1-4C08-8BB5-E56837326367}" presName="theInnerList" presStyleCnt="0"/>
      <dgm:spPr/>
    </dgm:pt>
    <dgm:pt modelId="{8FBF1F90-6871-4605-9283-0CD1AB42BAD3}" type="pres">
      <dgm:prSet presAssocID="{BBE89D82-AC9D-455D-A7A2-57C2DB9DB528}" presName="childNode" presStyleLbl="node1" presStyleIdx="5" presStyleCnt="7" custScaleY="22605" custLinFactY="10387" custLinFactNeighborX="-836" custLinFactNeighborY="100000">
        <dgm:presLayoutVars>
          <dgm:bulletEnabled val="1"/>
        </dgm:presLayoutVars>
      </dgm:prSet>
      <dgm:spPr/>
    </dgm:pt>
    <dgm:pt modelId="{17BC02EA-FD29-4C39-A1E9-87A163FB754A}" type="pres">
      <dgm:prSet presAssocID="{BBE89D82-AC9D-455D-A7A2-57C2DB9DB528}" presName="aSpace2" presStyleCnt="0"/>
      <dgm:spPr/>
    </dgm:pt>
    <dgm:pt modelId="{93DB8E24-72F9-4D88-B894-E8FEDFE5E2E3}" type="pres">
      <dgm:prSet presAssocID="{668B2843-A167-4815-AC01-B77BB1BA2A47}" presName="childNode" presStyleLbl="node1" presStyleIdx="6" presStyleCnt="7" custScaleY="22605" custLinFactNeighborX="-836" custLinFactNeighborY="96658">
        <dgm:presLayoutVars>
          <dgm:bulletEnabled val="1"/>
        </dgm:presLayoutVars>
      </dgm:prSet>
      <dgm:spPr/>
    </dgm:pt>
  </dgm:ptLst>
  <dgm:cxnLst>
    <dgm:cxn modelId="{22546103-808F-4063-A6B8-87A64DDAE66E}" type="presOf" srcId="{7865E208-69DF-4C13-BBCD-ABBAB0B9A829}" destId="{2F30704E-4B12-49FD-9D19-7EF0E417012B}" srcOrd="0" destOrd="0" presId="urn:microsoft.com/office/officeart/2005/8/layout/lProcess2"/>
    <dgm:cxn modelId="{AD833F08-514F-4F5B-BA61-F462D8B9723D}" type="presOf" srcId="{35FB76D9-18A4-4F07-A67B-0721F4B2DF7C}" destId="{E9976727-6E00-4CD5-89D3-A9B6C551791F}" srcOrd="0" destOrd="0" presId="urn:microsoft.com/office/officeart/2005/8/layout/lProcess2"/>
    <dgm:cxn modelId="{C5A4300B-9217-4E1A-8C87-66CA499ED7D1}" type="presOf" srcId="{BDFA9A4C-8CD1-4C08-8BB5-E56837326367}" destId="{7F6A2143-E491-42BD-A7AE-2C24D2869FD5}" srcOrd="0" destOrd="0" presId="urn:microsoft.com/office/officeart/2005/8/layout/lProcess2"/>
    <dgm:cxn modelId="{83E82812-4CE9-484A-A998-52F6C906F120}" type="presOf" srcId="{82837400-F9E6-43EF-8210-51AD538176D0}" destId="{25844566-265D-479B-A880-E506B74ED44D}" srcOrd="0" destOrd="0" presId="urn:microsoft.com/office/officeart/2005/8/layout/lProcess2"/>
    <dgm:cxn modelId="{A87FAE24-23A3-4195-8BDB-A6D9A11DCCED}" srcId="{7865E208-69DF-4C13-BBCD-ABBAB0B9A829}" destId="{224F0F8B-F837-42B5-A795-84E948FB364C}" srcOrd="1" destOrd="0" parTransId="{6DA0C8C4-CFC3-4FCD-9280-94CC190AAB78}" sibTransId="{CBFB2AC4-D91B-42F9-972B-0E124901D578}"/>
    <dgm:cxn modelId="{C3212E2B-7066-4937-86C4-EB1BE111C46F}" srcId="{7865E208-69DF-4C13-BBCD-ABBAB0B9A829}" destId="{BCB7F50B-FA64-4123-974B-C9DC8FC16163}" srcOrd="0" destOrd="0" parTransId="{FFEA2366-39CC-42C7-AFDE-608E35325431}" sibTransId="{A014A1CF-F5CF-404D-B6AB-66DADF589911}"/>
    <dgm:cxn modelId="{121FFD2D-53B2-4AA1-BD06-3508EAB80F02}" type="presOf" srcId="{BCB7F50B-FA64-4123-974B-C9DC8FC16163}" destId="{97AA3956-22BF-4B74-AB3B-A53D6241A3CC}" srcOrd="0" destOrd="0" presId="urn:microsoft.com/office/officeart/2005/8/layout/lProcess2"/>
    <dgm:cxn modelId="{32CFF13A-DAAE-4281-BC6D-9B6E8EDE7618}" type="presOf" srcId="{668B2843-A167-4815-AC01-B77BB1BA2A47}" destId="{93DB8E24-72F9-4D88-B894-E8FEDFE5E2E3}" srcOrd="0" destOrd="0" presId="urn:microsoft.com/office/officeart/2005/8/layout/lProcess2"/>
    <dgm:cxn modelId="{50C20851-4EC8-436B-9FEA-75BFE15217C4}" type="presOf" srcId="{BDFA9A4C-8CD1-4C08-8BB5-E56837326367}" destId="{14EF92A0-9F01-4F3A-B1DE-EE6801993FF5}" srcOrd="1" destOrd="0" presId="urn:microsoft.com/office/officeart/2005/8/layout/lProcess2"/>
    <dgm:cxn modelId="{52D91553-30CF-451F-9CD9-FABA992B3A01}" type="presOf" srcId="{41293AD9-771E-4E88-90A8-8B66803D12EC}" destId="{C786CBD6-3F73-43EA-8C6F-BAB416B77CB6}" srcOrd="1" destOrd="0" presId="urn:microsoft.com/office/officeart/2005/8/layout/lProcess2"/>
    <dgm:cxn modelId="{7903DE74-2B2B-4086-AD99-FA25C2BE78D0}" type="presOf" srcId="{7865E208-69DF-4C13-BBCD-ABBAB0B9A829}" destId="{35096A5C-8D5B-492C-8A6E-3482655A32F0}" srcOrd="1" destOrd="0" presId="urn:microsoft.com/office/officeart/2005/8/layout/lProcess2"/>
    <dgm:cxn modelId="{753EFB54-A014-400E-B3B9-49EA85B51909}" type="presOf" srcId="{CD6C7B80-D629-40F0-A5D0-3C2ECF5CA9D4}" destId="{E6FB8B96-55CE-40B5-A0E0-E69DC52C698E}" srcOrd="0" destOrd="0" presId="urn:microsoft.com/office/officeart/2005/8/layout/lProcess2"/>
    <dgm:cxn modelId="{99792856-DEB9-4BA4-AA4E-8D5627154EA4}" srcId="{CD6C7B80-D629-40F0-A5D0-3C2ECF5CA9D4}" destId="{7865E208-69DF-4C13-BBCD-ABBAB0B9A829}" srcOrd="0" destOrd="0" parTransId="{35BEEE4B-44B0-447A-BBB4-5D40AF1F8BEB}" sibTransId="{AAD398A6-266C-4605-A89B-4183E83D2A05}"/>
    <dgm:cxn modelId="{80F0787D-DABB-405B-B1FC-66A324AB89FD}" srcId="{BDFA9A4C-8CD1-4C08-8BB5-E56837326367}" destId="{668B2843-A167-4815-AC01-B77BB1BA2A47}" srcOrd="1" destOrd="0" parTransId="{67C7C0CC-F314-4274-BF2F-955589E980B2}" sibTransId="{0ECC7875-2090-4B0B-A185-CB956E9C2435}"/>
    <dgm:cxn modelId="{CA410383-469E-44B6-8AF0-BE9C9D429360}" type="presOf" srcId="{C31C0765-3C39-464D-9D8A-76CAFC471C1E}" destId="{520B4D24-FD0B-4D69-B2EA-133FE1D6827B}" srcOrd="0" destOrd="0" presId="urn:microsoft.com/office/officeart/2005/8/layout/lProcess2"/>
    <dgm:cxn modelId="{7C2E6E84-5E8D-4F75-BABD-BC68B7320A2C}" srcId="{BDFA9A4C-8CD1-4C08-8BB5-E56837326367}" destId="{BBE89D82-AC9D-455D-A7A2-57C2DB9DB528}" srcOrd="0" destOrd="0" parTransId="{36BF3038-D4B2-4276-AFC3-64C26C4D3BB9}" sibTransId="{B4FA3B7F-0CAD-474A-8FB4-68E947B669CE}"/>
    <dgm:cxn modelId="{B8C9AC8C-18B4-4C05-B72B-AF04D9EADB4C}" srcId="{41293AD9-771E-4E88-90A8-8B66803D12EC}" destId="{C31C0765-3C39-464D-9D8A-76CAFC471C1E}" srcOrd="0" destOrd="0" parTransId="{70D01D4E-E003-431B-BA87-73F5C2069994}" sibTransId="{4E873ACD-9B14-47A1-94C2-A5910A32435E}"/>
    <dgm:cxn modelId="{CF02C390-E76A-463E-BA93-1D7171BADB0E}" type="presOf" srcId="{41293AD9-771E-4E88-90A8-8B66803D12EC}" destId="{28B96681-6685-4233-BB5A-F0236BBD93DF}" srcOrd="0" destOrd="0" presId="urn:microsoft.com/office/officeart/2005/8/layout/lProcess2"/>
    <dgm:cxn modelId="{49169DA0-C1D8-48DE-8891-40999FE14170}" type="presOf" srcId="{BBE89D82-AC9D-455D-A7A2-57C2DB9DB528}" destId="{8FBF1F90-6871-4605-9283-0CD1AB42BAD3}" srcOrd="0" destOrd="0" presId="urn:microsoft.com/office/officeart/2005/8/layout/lProcess2"/>
    <dgm:cxn modelId="{82CE3AA1-EFD1-4D18-8110-F70FE6961F8E}" type="presOf" srcId="{224F0F8B-F837-42B5-A795-84E948FB364C}" destId="{E907E63E-F6F3-49C8-AF5B-0FD0135A1B65}" srcOrd="0" destOrd="0" presId="urn:microsoft.com/office/officeart/2005/8/layout/lProcess2"/>
    <dgm:cxn modelId="{41134FA2-E2E4-4ED6-8C27-D3B8095FC30F}" srcId="{CD6C7B80-D629-40F0-A5D0-3C2ECF5CA9D4}" destId="{41293AD9-771E-4E88-90A8-8B66803D12EC}" srcOrd="1" destOrd="0" parTransId="{11C8D581-2840-475D-9B09-C11C0AB0D017}" sibTransId="{37C83C4B-D1F3-4C95-A58C-79DB60355594}"/>
    <dgm:cxn modelId="{1D58D8BE-218D-4D71-B207-A4142F400D97}" srcId="{41293AD9-771E-4E88-90A8-8B66803D12EC}" destId="{82837400-F9E6-43EF-8210-51AD538176D0}" srcOrd="1" destOrd="0" parTransId="{272074B2-112B-42FC-9650-E905974306C9}" sibTransId="{1E8D6053-77CF-48DE-A3E5-79A1803652A3}"/>
    <dgm:cxn modelId="{711FA9E7-8DD5-4B93-8A2C-5E1588288605}" srcId="{41293AD9-771E-4E88-90A8-8B66803D12EC}" destId="{35FB76D9-18A4-4F07-A67B-0721F4B2DF7C}" srcOrd="2" destOrd="0" parTransId="{668FD1D9-129C-499E-83AE-3858E2BF99FA}" sibTransId="{E6497B81-05DF-402C-B18F-1FEA2E1F37FC}"/>
    <dgm:cxn modelId="{21BBEFED-0C9B-4E24-9FB4-1C30ACB64A06}" srcId="{CD6C7B80-D629-40F0-A5D0-3C2ECF5CA9D4}" destId="{BDFA9A4C-8CD1-4C08-8BB5-E56837326367}" srcOrd="2" destOrd="0" parTransId="{DB496F74-CDD0-475D-8227-BF94971167AD}" sibTransId="{15CA50B7-7E33-43AA-AB16-35A93EEC646A}"/>
    <dgm:cxn modelId="{05E43342-4A07-4315-8CED-9D378E7E05EA}" type="presParOf" srcId="{E6FB8B96-55CE-40B5-A0E0-E69DC52C698E}" destId="{001703D5-872A-43CE-A16F-0B2325863E04}" srcOrd="0" destOrd="0" presId="urn:microsoft.com/office/officeart/2005/8/layout/lProcess2"/>
    <dgm:cxn modelId="{4283D1C7-0919-4206-A328-5BE9DD0D4262}" type="presParOf" srcId="{001703D5-872A-43CE-A16F-0B2325863E04}" destId="{2F30704E-4B12-49FD-9D19-7EF0E417012B}" srcOrd="0" destOrd="0" presId="urn:microsoft.com/office/officeart/2005/8/layout/lProcess2"/>
    <dgm:cxn modelId="{EC77B1C7-DFBC-4A6F-BE55-020C0AA63AC8}" type="presParOf" srcId="{001703D5-872A-43CE-A16F-0B2325863E04}" destId="{35096A5C-8D5B-492C-8A6E-3482655A32F0}" srcOrd="1" destOrd="0" presId="urn:microsoft.com/office/officeart/2005/8/layout/lProcess2"/>
    <dgm:cxn modelId="{3F597B1A-841D-4B54-8E42-5C61EB04DAB0}" type="presParOf" srcId="{001703D5-872A-43CE-A16F-0B2325863E04}" destId="{9B429D57-BCCE-4A0C-BA7A-435E7531A921}" srcOrd="2" destOrd="0" presId="urn:microsoft.com/office/officeart/2005/8/layout/lProcess2"/>
    <dgm:cxn modelId="{5FDB5D5C-EE2A-4BA0-8649-C37C5F61040C}" type="presParOf" srcId="{9B429D57-BCCE-4A0C-BA7A-435E7531A921}" destId="{2858C8B2-14EB-460C-B846-2E4C26C25597}" srcOrd="0" destOrd="0" presId="urn:microsoft.com/office/officeart/2005/8/layout/lProcess2"/>
    <dgm:cxn modelId="{7797665A-C54F-41E4-8340-6544811FBC17}" type="presParOf" srcId="{2858C8B2-14EB-460C-B846-2E4C26C25597}" destId="{97AA3956-22BF-4B74-AB3B-A53D6241A3CC}" srcOrd="0" destOrd="0" presId="urn:microsoft.com/office/officeart/2005/8/layout/lProcess2"/>
    <dgm:cxn modelId="{67EA3691-4FC3-4C9F-991D-BB1B2F420A84}" type="presParOf" srcId="{2858C8B2-14EB-460C-B846-2E4C26C25597}" destId="{09FF0D81-6FA3-4B88-B02B-507F8E55D4AA}" srcOrd="1" destOrd="0" presId="urn:microsoft.com/office/officeart/2005/8/layout/lProcess2"/>
    <dgm:cxn modelId="{AC2CAAAF-8D2F-44BD-8658-FE62365BC09E}" type="presParOf" srcId="{2858C8B2-14EB-460C-B846-2E4C26C25597}" destId="{E907E63E-F6F3-49C8-AF5B-0FD0135A1B65}" srcOrd="2" destOrd="0" presId="urn:microsoft.com/office/officeart/2005/8/layout/lProcess2"/>
    <dgm:cxn modelId="{C7B6816D-9023-4F31-A137-558605BF5AD0}" type="presParOf" srcId="{E6FB8B96-55CE-40B5-A0E0-E69DC52C698E}" destId="{DE5C36EF-1DCD-4941-B46A-B8278EC5F52C}" srcOrd="1" destOrd="0" presId="urn:microsoft.com/office/officeart/2005/8/layout/lProcess2"/>
    <dgm:cxn modelId="{CDA3FB05-614C-4F47-BB7C-17F9880EEC0D}" type="presParOf" srcId="{E6FB8B96-55CE-40B5-A0E0-E69DC52C698E}" destId="{BA2A4317-3946-4DF5-AE05-39AB88C7C198}" srcOrd="2" destOrd="0" presId="urn:microsoft.com/office/officeart/2005/8/layout/lProcess2"/>
    <dgm:cxn modelId="{084760D5-6126-4777-9AB7-85992F82F660}" type="presParOf" srcId="{BA2A4317-3946-4DF5-AE05-39AB88C7C198}" destId="{28B96681-6685-4233-BB5A-F0236BBD93DF}" srcOrd="0" destOrd="0" presId="urn:microsoft.com/office/officeart/2005/8/layout/lProcess2"/>
    <dgm:cxn modelId="{B3014F77-2005-463E-B6FB-2E4F722E9050}" type="presParOf" srcId="{BA2A4317-3946-4DF5-AE05-39AB88C7C198}" destId="{C786CBD6-3F73-43EA-8C6F-BAB416B77CB6}" srcOrd="1" destOrd="0" presId="urn:microsoft.com/office/officeart/2005/8/layout/lProcess2"/>
    <dgm:cxn modelId="{E1264808-7F5A-4FD4-8630-F08D2095BDCA}" type="presParOf" srcId="{BA2A4317-3946-4DF5-AE05-39AB88C7C198}" destId="{FEA7D6A0-C000-4A2F-AE23-F5D26A950843}" srcOrd="2" destOrd="0" presId="urn:microsoft.com/office/officeart/2005/8/layout/lProcess2"/>
    <dgm:cxn modelId="{EA218E2A-CAF8-4209-A173-4549359C335C}" type="presParOf" srcId="{FEA7D6A0-C000-4A2F-AE23-F5D26A950843}" destId="{BBF7C913-A769-408C-A5C0-552629A6D583}" srcOrd="0" destOrd="0" presId="urn:microsoft.com/office/officeart/2005/8/layout/lProcess2"/>
    <dgm:cxn modelId="{EA5BD848-A5FB-4E33-ADE8-952DAC558ECF}" type="presParOf" srcId="{BBF7C913-A769-408C-A5C0-552629A6D583}" destId="{520B4D24-FD0B-4D69-B2EA-133FE1D6827B}" srcOrd="0" destOrd="0" presId="urn:microsoft.com/office/officeart/2005/8/layout/lProcess2"/>
    <dgm:cxn modelId="{9434865B-DFD1-4B82-80E9-9D1B75177566}" type="presParOf" srcId="{BBF7C913-A769-408C-A5C0-552629A6D583}" destId="{4E0FBA32-DEBA-4042-802F-B187E556498C}" srcOrd="1" destOrd="0" presId="urn:microsoft.com/office/officeart/2005/8/layout/lProcess2"/>
    <dgm:cxn modelId="{E9871AD9-727A-436A-8062-3E55A3AF161A}" type="presParOf" srcId="{BBF7C913-A769-408C-A5C0-552629A6D583}" destId="{25844566-265D-479B-A880-E506B74ED44D}" srcOrd="2" destOrd="0" presId="urn:microsoft.com/office/officeart/2005/8/layout/lProcess2"/>
    <dgm:cxn modelId="{F71A09CC-86C1-4E95-AD0C-1830E81A78D0}" type="presParOf" srcId="{BBF7C913-A769-408C-A5C0-552629A6D583}" destId="{01543985-EDA1-46BD-B6AD-7B6503BAAB7E}" srcOrd="3" destOrd="0" presId="urn:microsoft.com/office/officeart/2005/8/layout/lProcess2"/>
    <dgm:cxn modelId="{24D2EFA6-7C4C-4149-83C9-5A5B1CDA18B6}" type="presParOf" srcId="{BBF7C913-A769-408C-A5C0-552629A6D583}" destId="{E9976727-6E00-4CD5-89D3-A9B6C551791F}" srcOrd="4" destOrd="0" presId="urn:microsoft.com/office/officeart/2005/8/layout/lProcess2"/>
    <dgm:cxn modelId="{5DF2B7D6-65BA-4BB3-A07F-D6E7F7973C59}" type="presParOf" srcId="{E6FB8B96-55CE-40B5-A0E0-E69DC52C698E}" destId="{841E8F0B-5320-4415-972B-5CFAB8E9E1AB}" srcOrd="3" destOrd="0" presId="urn:microsoft.com/office/officeart/2005/8/layout/lProcess2"/>
    <dgm:cxn modelId="{669D4870-0108-43C1-9DF3-AF503B016807}" type="presParOf" srcId="{E6FB8B96-55CE-40B5-A0E0-E69DC52C698E}" destId="{06259E78-6531-49E4-9664-2104ACEAB741}" srcOrd="4" destOrd="0" presId="urn:microsoft.com/office/officeart/2005/8/layout/lProcess2"/>
    <dgm:cxn modelId="{54563BEE-A0A4-4685-9F52-A95A058C76F2}" type="presParOf" srcId="{06259E78-6531-49E4-9664-2104ACEAB741}" destId="{7F6A2143-E491-42BD-A7AE-2C24D2869FD5}" srcOrd="0" destOrd="0" presId="urn:microsoft.com/office/officeart/2005/8/layout/lProcess2"/>
    <dgm:cxn modelId="{94C14C10-F714-4FF6-9FD5-A4552F9AD111}" type="presParOf" srcId="{06259E78-6531-49E4-9664-2104ACEAB741}" destId="{14EF92A0-9F01-4F3A-B1DE-EE6801993FF5}" srcOrd="1" destOrd="0" presId="urn:microsoft.com/office/officeart/2005/8/layout/lProcess2"/>
    <dgm:cxn modelId="{89AD6912-E03F-4304-AE42-4120BB16DB5B}" type="presParOf" srcId="{06259E78-6531-49E4-9664-2104ACEAB741}" destId="{65574B31-6582-49E5-B40E-BFF3DEA8BD2C}" srcOrd="2" destOrd="0" presId="urn:microsoft.com/office/officeart/2005/8/layout/lProcess2"/>
    <dgm:cxn modelId="{17AF1BBF-3C8E-4EAC-8371-C1F5501BBA81}" type="presParOf" srcId="{65574B31-6582-49E5-B40E-BFF3DEA8BD2C}" destId="{C7B43505-10F3-44D7-A507-E04005C82B5C}" srcOrd="0" destOrd="0" presId="urn:microsoft.com/office/officeart/2005/8/layout/lProcess2"/>
    <dgm:cxn modelId="{E20A66DD-8FBA-4B5A-8DB3-E5C74CB0ECC2}" type="presParOf" srcId="{C7B43505-10F3-44D7-A507-E04005C82B5C}" destId="{8FBF1F90-6871-4605-9283-0CD1AB42BAD3}" srcOrd="0" destOrd="0" presId="urn:microsoft.com/office/officeart/2005/8/layout/lProcess2"/>
    <dgm:cxn modelId="{18E2AF5F-9D1E-4C46-8597-C9C5609D56F6}" type="presParOf" srcId="{C7B43505-10F3-44D7-A507-E04005C82B5C}" destId="{17BC02EA-FD29-4C39-A1E9-87A163FB754A}" srcOrd="1" destOrd="0" presId="urn:microsoft.com/office/officeart/2005/8/layout/lProcess2"/>
    <dgm:cxn modelId="{26362F26-BB76-4065-9B6E-8B39190ACE60}" type="presParOf" srcId="{C7B43505-10F3-44D7-A507-E04005C82B5C}" destId="{93DB8E24-72F9-4D88-B894-E8FEDFE5E2E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C7B80-D629-40F0-A5D0-3C2ECF5CA9D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CH"/>
        </a:p>
      </dgm:t>
    </dgm:pt>
    <dgm:pt modelId="{7865E208-69DF-4C13-BBCD-ABBAB0B9A82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000" dirty="0">
              <a:latin typeface="Arial" panose="020B0604020202020204" pitchFamily="34" charset="0"/>
              <a:cs typeface="Arial" panose="020B0604020202020204" pitchFamily="34" charset="0"/>
            </a:rPr>
            <a:t>Modul 1 Fachführung in der Pflege</a:t>
          </a:r>
          <a:endParaRPr lang="de-CH" sz="1000" dirty="0">
            <a:latin typeface="Arial" panose="020B0604020202020204" pitchFamily="34" charset="0"/>
            <a:cs typeface="Arial" panose="020B0604020202020204" pitchFamily="34" charset="0"/>
          </a:endParaRPr>
        </a:p>
      </dgm:t>
    </dgm:pt>
    <dgm:pt modelId="{35BEEE4B-44B0-447A-BBB4-5D40AF1F8BEB}" type="parTrans" cxnId="{99792856-DEB9-4BA4-AA4E-8D5627154EA4}">
      <dgm:prSet/>
      <dgm:spPr/>
      <dgm:t>
        <a:bodyPr/>
        <a:lstStyle/>
        <a:p>
          <a:endParaRPr lang="de-CH" sz="1000">
            <a:latin typeface="Arial" panose="020B0604020202020204" pitchFamily="34" charset="0"/>
            <a:cs typeface="Arial" panose="020B0604020202020204" pitchFamily="34" charset="0"/>
          </a:endParaRPr>
        </a:p>
      </dgm:t>
    </dgm:pt>
    <dgm:pt modelId="{AAD398A6-266C-4605-A89B-4183E83D2A05}" type="sibTrans" cxnId="{99792856-DEB9-4BA4-AA4E-8D5627154EA4}">
      <dgm:prSet/>
      <dgm:spPr/>
      <dgm:t>
        <a:bodyPr/>
        <a:lstStyle/>
        <a:p>
          <a:endParaRPr lang="de-CH" sz="1000">
            <a:latin typeface="Arial" panose="020B0604020202020204" pitchFamily="34" charset="0"/>
            <a:cs typeface="Arial" panose="020B0604020202020204" pitchFamily="34" charset="0"/>
          </a:endParaRPr>
        </a:p>
      </dgm:t>
    </dgm:pt>
    <dgm:pt modelId="{BCB7F50B-FA64-4123-974B-C9DC8FC16163}">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de-DE" sz="1100" dirty="0">
              <a:solidFill>
                <a:schemeClr val="tx1"/>
              </a:solidFill>
              <a:latin typeface="Arial" panose="020B0604020202020204" pitchFamily="34" charset="0"/>
              <a:cs typeface="Arial" panose="020B0604020202020204" pitchFamily="34" charset="0"/>
            </a:rPr>
            <a:t>Best Practice Fachführung Pflege im Pflegeprozess</a:t>
          </a:r>
          <a:endParaRPr lang="de-CH" sz="1100" dirty="0">
            <a:solidFill>
              <a:schemeClr val="tx1"/>
            </a:solidFill>
            <a:latin typeface="Arial" panose="020B0604020202020204" pitchFamily="34" charset="0"/>
            <a:cs typeface="Arial" panose="020B0604020202020204" pitchFamily="34" charset="0"/>
          </a:endParaRPr>
        </a:p>
      </dgm:t>
    </dgm:pt>
    <dgm:pt modelId="{FFEA2366-39CC-42C7-AFDE-608E35325431}" type="parTrans" cxnId="{C3212E2B-7066-4937-86C4-EB1BE111C46F}">
      <dgm:prSet/>
      <dgm:spPr/>
      <dgm:t>
        <a:bodyPr/>
        <a:lstStyle/>
        <a:p>
          <a:endParaRPr lang="de-CH" sz="1000">
            <a:latin typeface="Arial" panose="020B0604020202020204" pitchFamily="34" charset="0"/>
            <a:cs typeface="Arial" panose="020B0604020202020204" pitchFamily="34" charset="0"/>
          </a:endParaRPr>
        </a:p>
      </dgm:t>
    </dgm:pt>
    <dgm:pt modelId="{A014A1CF-F5CF-404D-B6AB-66DADF589911}" type="sibTrans" cxnId="{C3212E2B-7066-4937-86C4-EB1BE111C46F}">
      <dgm:prSet/>
      <dgm:spPr/>
      <dgm:t>
        <a:bodyPr/>
        <a:lstStyle/>
        <a:p>
          <a:endParaRPr lang="de-CH" sz="1000">
            <a:latin typeface="Arial" panose="020B0604020202020204" pitchFamily="34" charset="0"/>
            <a:cs typeface="Arial" panose="020B0604020202020204" pitchFamily="34" charset="0"/>
          </a:endParaRPr>
        </a:p>
      </dgm:t>
    </dgm:pt>
    <dgm:pt modelId="{224F0F8B-F837-42B5-A795-84E948FB364C}">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de-DE" sz="1100" dirty="0">
              <a:solidFill>
                <a:schemeClr val="tx1"/>
              </a:solidFill>
              <a:latin typeface="Arial" panose="020B0604020202020204" pitchFamily="34" charset="0"/>
              <a:cs typeface="Arial" panose="020B0604020202020204" pitchFamily="34" charset="0"/>
            </a:rPr>
            <a:t>Best Practice Förderung Gesundheitskompetenz und Selbstmanagement</a:t>
          </a:r>
          <a:endParaRPr lang="de-CH" sz="1100" dirty="0">
            <a:solidFill>
              <a:schemeClr val="tx1"/>
            </a:solidFill>
            <a:latin typeface="Arial" panose="020B0604020202020204" pitchFamily="34" charset="0"/>
            <a:cs typeface="Arial" panose="020B0604020202020204" pitchFamily="34" charset="0"/>
          </a:endParaRPr>
        </a:p>
      </dgm:t>
    </dgm:pt>
    <dgm:pt modelId="{6DA0C8C4-CFC3-4FCD-9280-94CC190AAB78}" type="parTrans" cxnId="{A87FAE24-23A3-4195-8BDB-A6D9A11DCCED}">
      <dgm:prSet/>
      <dgm:spPr/>
      <dgm:t>
        <a:bodyPr/>
        <a:lstStyle/>
        <a:p>
          <a:endParaRPr lang="de-CH" sz="1000">
            <a:latin typeface="Arial" panose="020B0604020202020204" pitchFamily="34" charset="0"/>
            <a:cs typeface="Arial" panose="020B0604020202020204" pitchFamily="34" charset="0"/>
          </a:endParaRPr>
        </a:p>
      </dgm:t>
    </dgm:pt>
    <dgm:pt modelId="{CBFB2AC4-D91B-42F9-972B-0E124901D578}" type="sibTrans" cxnId="{A87FAE24-23A3-4195-8BDB-A6D9A11DCCED}">
      <dgm:prSet/>
      <dgm:spPr/>
      <dgm:t>
        <a:bodyPr/>
        <a:lstStyle/>
        <a:p>
          <a:endParaRPr lang="de-CH" sz="1000">
            <a:latin typeface="Arial" panose="020B0604020202020204" pitchFamily="34" charset="0"/>
            <a:cs typeface="Arial" panose="020B0604020202020204" pitchFamily="34" charset="0"/>
          </a:endParaRPr>
        </a:p>
      </dgm:t>
    </dgm:pt>
    <dgm:pt modelId="{E6FB8B96-55CE-40B5-A0E0-E69DC52C698E}" type="pres">
      <dgm:prSet presAssocID="{CD6C7B80-D629-40F0-A5D0-3C2ECF5CA9D4}" presName="theList" presStyleCnt="0">
        <dgm:presLayoutVars>
          <dgm:dir/>
          <dgm:animLvl val="lvl"/>
          <dgm:resizeHandles val="exact"/>
        </dgm:presLayoutVars>
      </dgm:prSet>
      <dgm:spPr/>
    </dgm:pt>
    <dgm:pt modelId="{001703D5-872A-43CE-A16F-0B2325863E04}" type="pres">
      <dgm:prSet presAssocID="{7865E208-69DF-4C13-BBCD-ABBAB0B9A829}" presName="compNode" presStyleCnt="0"/>
      <dgm:spPr/>
    </dgm:pt>
    <dgm:pt modelId="{2F30704E-4B12-49FD-9D19-7EF0E417012B}" type="pres">
      <dgm:prSet presAssocID="{7865E208-69DF-4C13-BBCD-ABBAB0B9A829}" presName="aNode" presStyleLbl="bgShp" presStyleIdx="0" presStyleCnt="1" custLinFactNeighborY="-804"/>
      <dgm:spPr/>
    </dgm:pt>
    <dgm:pt modelId="{35096A5C-8D5B-492C-8A6E-3482655A32F0}" type="pres">
      <dgm:prSet presAssocID="{7865E208-69DF-4C13-BBCD-ABBAB0B9A829}" presName="textNode" presStyleLbl="bgShp" presStyleIdx="0" presStyleCnt="1"/>
      <dgm:spPr/>
    </dgm:pt>
    <dgm:pt modelId="{9B429D57-BCCE-4A0C-BA7A-435E7531A921}" type="pres">
      <dgm:prSet presAssocID="{7865E208-69DF-4C13-BBCD-ABBAB0B9A829}" presName="compChildNode" presStyleCnt="0"/>
      <dgm:spPr/>
    </dgm:pt>
    <dgm:pt modelId="{2858C8B2-14EB-460C-B846-2E4C26C25597}" type="pres">
      <dgm:prSet presAssocID="{7865E208-69DF-4C13-BBCD-ABBAB0B9A829}" presName="theInnerList" presStyleCnt="0"/>
      <dgm:spPr/>
    </dgm:pt>
    <dgm:pt modelId="{97AA3956-22BF-4B74-AB3B-A53D6241A3CC}" type="pres">
      <dgm:prSet presAssocID="{BCB7F50B-FA64-4123-974B-C9DC8FC16163}" presName="childNode" presStyleLbl="node1" presStyleIdx="0" presStyleCnt="2" custLinFactNeighborX="0" custLinFactNeighborY="14181">
        <dgm:presLayoutVars>
          <dgm:bulletEnabled val="1"/>
        </dgm:presLayoutVars>
      </dgm:prSet>
      <dgm:spPr/>
    </dgm:pt>
    <dgm:pt modelId="{09FF0D81-6FA3-4B88-B02B-507F8E55D4AA}" type="pres">
      <dgm:prSet presAssocID="{BCB7F50B-FA64-4123-974B-C9DC8FC16163}" presName="aSpace2" presStyleCnt="0"/>
      <dgm:spPr/>
    </dgm:pt>
    <dgm:pt modelId="{E907E63E-F6F3-49C8-AF5B-0FD0135A1B65}" type="pres">
      <dgm:prSet presAssocID="{224F0F8B-F837-42B5-A795-84E948FB364C}" presName="childNode" presStyleLbl="node1" presStyleIdx="1" presStyleCnt="2">
        <dgm:presLayoutVars>
          <dgm:bulletEnabled val="1"/>
        </dgm:presLayoutVars>
      </dgm:prSet>
      <dgm:spPr/>
    </dgm:pt>
  </dgm:ptLst>
  <dgm:cxnLst>
    <dgm:cxn modelId="{22546103-808F-4063-A6B8-87A64DDAE66E}" type="presOf" srcId="{7865E208-69DF-4C13-BBCD-ABBAB0B9A829}" destId="{2F30704E-4B12-49FD-9D19-7EF0E417012B}" srcOrd="0" destOrd="0" presId="urn:microsoft.com/office/officeart/2005/8/layout/lProcess2"/>
    <dgm:cxn modelId="{A87FAE24-23A3-4195-8BDB-A6D9A11DCCED}" srcId="{7865E208-69DF-4C13-BBCD-ABBAB0B9A829}" destId="{224F0F8B-F837-42B5-A795-84E948FB364C}" srcOrd="1" destOrd="0" parTransId="{6DA0C8C4-CFC3-4FCD-9280-94CC190AAB78}" sibTransId="{CBFB2AC4-D91B-42F9-972B-0E124901D578}"/>
    <dgm:cxn modelId="{C3212E2B-7066-4937-86C4-EB1BE111C46F}" srcId="{7865E208-69DF-4C13-BBCD-ABBAB0B9A829}" destId="{BCB7F50B-FA64-4123-974B-C9DC8FC16163}" srcOrd="0" destOrd="0" parTransId="{FFEA2366-39CC-42C7-AFDE-608E35325431}" sibTransId="{A014A1CF-F5CF-404D-B6AB-66DADF589911}"/>
    <dgm:cxn modelId="{121FFD2D-53B2-4AA1-BD06-3508EAB80F02}" type="presOf" srcId="{BCB7F50B-FA64-4123-974B-C9DC8FC16163}" destId="{97AA3956-22BF-4B74-AB3B-A53D6241A3CC}" srcOrd="0" destOrd="0" presId="urn:microsoft.com/office/officeart/2005/8/layout/lProcess2"/>
    <dgm:cxn modelId="{7903DE74-2B2B-4086-AD99-FA25C2BE78D0}" type="presOf" srcId="{7865E208-69DF-4C13-BBCD-ABBAB0B9A829}" destId="{35096A5C-8D5B-492C-8A6E-3482655A32F0}" srcOrd="1" destOrd="0" presId="urn:microsoft.com/office/officeart/2005/8/layout/lProcess2"/>
    <dgm:cxn modelId="{753EFB54-A014-400E-B3B9-49EA85B51909}" type="presOf" srcId="{CD6C7B80-D629-40F0-A5D0-3C2ECF5CA9D4}" destId="{E6FB8B96-55CE-40B5-A0E0-E69DC52C698E}" srcOrd="0" destOrd="0" presId="urn:microsoft.com/office/officeart/2005/8/layout/lProcess2"/>
    <dgm:cxn modelId="{99792856-DEB9-4BA4-AA4E-8D5627154EA4}" srcId="{CD6C7B80-D629-40F0-A5D0-3C2ECF5CA9D4}" destId="{7865E208-69DF-4C13-BBCD-ABBAB0B9A829}" srcOrd="0" destOrd="0" parTransId="{35BEEE4B-44B0-447A-BBB4-5D40AF1F8BEB}" sibTransId="{AAD398A6-266C-4605-A89B-4183E83D2A05}"/>
    <dgm:cxn modelId="{82CE3AA1-EFD1-4D18-8110-F70FE6961F8E}" type="presOf" srcId="{224F0F8B-F837-42B5-A795-84E948FB364C}" destId="{E907E63E-F6F3-49C8-AF5B-0FD0135A1B65}" srcOrd="0" destOrd="0" presId="urn:microsoft.com/office/officeart/2005/8/layout/lProcess2"/>
    <dgm:cxn modelId="{05E43342-4A07-4315-8CED-9D378E7E05EA}" type="presParOf" srcId="{E6FB8B96-55CE-40B5-A0E0-E69DC52C698E}" destId="{001703D5-872A-43CE-A16F-0B2325863E04}" srcOrd="0" destOrd="0" presId="urn:microsoft.com/office/officeart/2005/8/layout/lProcess2"/>
    <dgm:cxn modelId="{4283D1C7-0919-4206-A328-5BE9DD0D4262}" type="presParOf" srcId="{001703D5-872A-43CE-A16F-0B2325863E04}" destId="{2F30704E-4B12-49FD-9D19-7EF0E417012B}" srcOrd="0" destOrd="0" presId="urn:microsoft.com/office/officeart/2005/8/layout/lProcess2"/>
    <dgm:cxn modelId="{EC77B1C7-DFBC-4A6F-BE55-020C0AA63AC8}" type="presParOf" srcId="{001703D5-872A-43CE-A16F-0B2325863E04}" destId="{35096A5C-8D5B-492C-8A6E-3482655A32F0}" srcOrd="1" destOrd="0" presId="urn:microsoft.com/office/officeart/2005/8/layout/lProcess2"/>
    <dgm:cxn modelId="{3F597B1A-841D-4B54-8E42-5C61EB04DAB0}" type="presParOf" srcId="{001703D5-872A-43CE-A16F-0B2325863E04}" destId="{9B429D57-BCCE-4A0C-BA7A-435E7531A921}" srcOrd="2" destOrd="0" presId="urn:microsoft.com/office/officeart/2005/8/layout/lProcess2"/>
    <dgm:cxn modelId="{5FDB5D5C-EE2A-4BA0-8649-C37C5F61040C}" type="presParOf" srcId="{9B429D57-BCCE-4A0C-BA7A-435E7531A921}" destId="{2858C8B2-14EB-460C-B846-2E4C26C25597}" srcOrd="0" destOrd="0" presId="urn:microsoft.com/office/officeart/2005/8/layout/lProcess2"/>
    <dgm:cxn modelId="{7797665A-C54F-41E4-8340-6544811FBC17}" type="presParOf" srcId="{2858C8B2-14EB-460C-B846-2E4C26C25597}" destId="{97AA3956-22BF-4B74-AB3B-A53D6241A3CC}" srcOrd="0" destOrd="0" presId="urn:microsoft.com/office/officeart/2005/8/layout/lProcess2"/>
    <dgm:cxn modelId="{67EA3691-4FC3-4C9F-991D-BB1B2F420A84}" type="presParOf" srcId="{2858C8B2-14EB-460C-B846-2E4C26C25597}" destId="{09FF0D81-6FA3-4B88-B02B-507F8E55D4AA}" srcOrd="1" destOrd="0" presId="urn:microsoft.com/office/officeart/2005/8/layout/lProcess2"/>
    <dgm:cxn modelId="{AC2CAAAF-8D2F-44BD-8658-FE62365BC09E}" type="presParOf" srcId="{2858C8B2-14EB-460C-B846-2E4C26C25597}" destId="{E907E63E-F6F3-49C8-AF5B-0FD0135A1B65}"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C7B80-D629-40F0-A5D0-3C2ECF5CA9D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CH"/>
        </a:p>
      </dgm:t>
    </dgm:pt>
    <dgm:pt modelId="{7865E208-69DF-4C13-BBCD-ABBAB0B9A829}">
      <dgm:prSet phldrT="[Text]" custT="1">
        <dgm:style>
          <a:lnRef idx="1">
            <a:schemeClr val="dk1"/>
          </a:lnRef>
          <a:fillRef idx="2">
            <a:schemeClr val="dk1"/>
          </a:fillRef>
          <a:effectRef idx="1">
            <a:schemeClr val="dk1"/>
          </a:effectRef>
          <a:fontRef idx="minor">
            <a:schemeClr val="dk1"/>
          </a:fontRef>
        </dgm:style>
      </dgm:prSet>
      <dgm:spPr/>
      <dgm:t>
        <a:bodyPr/>
        <a:lstStyle/>
        <a:p>
          <a:r>
            <a:rPr lang="de-DE" sz="1100" dirty="0">
              <a:latin typeface="Arial" panose="020B0604020202020204" pitchFamily="34" charset="0"/>
              <a:cs typeface="Arial" panose="020B0604020202020204" pitchFamily="34" charset="0"/>
            </a:rPr>
            <a:t>Modul 1: Fachführung in der Pflege</a:t>
          </a:r>
          <a:endParaRPr lang="de-CH" sz="1100" dirty="0">
            <a:latin typeface="Arial" panose="020B0604020202020204" pitchFamily="34" charset="0"/>
            <a:cs typeface="Arial" panose="020B0604020202020204" pitchFamily="34" charset="0"/>
          </a:endParaRPr>
        </a:p>
      </dgm:t>
    </dgm:pt>
    <dgm:pt modelId="{35BEEE4B-44B0-447A-BBB4-5D40AF1F8BEB}" type="parTrans" cxnId="{99792856-DEB9-4BA4-AA4E-8D5627154EA4}">
      <dgm:prSet/>
      <dgm:spPr/>
      <dgm:t>
        <a:bodyPr/>
        <a:lstStyle/>
        <a:p>
          <a:endParaRPr lang="de-CH" sz="1400">
            <a:latin typeface="Arial" panose="020B0604020202020204" pitchFamily="34" charset="0"/>
            <a:cs typeface="Arial" panose="020B0604020202020204" pitchFamily="34" charset="0"/>
          </a:endParaRPr>
        </a:p>
      </dgm:t>
    </dgm:pt>
    <dgm:pt modelId="{AAD398A6-266C-4605-A89B-4183E83D2A05}" type="sibTrans" cxnId="{99792856-DEB9-4BA4-AA4E-8D5627154EA4}">
      <dgm:prSet/>
      <dgm:spPr/>
      <dgm:t>
        <a:bodyPr/>
        <a:lstStyle/>
        <a:p>
          <a:endParaRPr lang="de-CH" sz="1400">
            <a:latin typeface="Arial" panose="020B0604020202020204" pitchFamily="34" charset="0"/>
            <a:cs typeface="Arial" panose="020B0604020202020204" pitchFamily="34" charset="0"/>
          </a:endParaRPr>
        </a:p>
      </dgm:t>
    </dgm:pt>
    <dgm:pt modelId="{BCB7F50B-FA64-4123-974B-C9DC8FC16163}">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DE" sz="1400" dirty="0">
              <a:solidFill>
                <a:schemeClr val="tx1"/>
              </a:solidFill>
              <a:latin typeface="Arial" panose="020B0604020202020204" pitchFamily="34" charset="0"/>
              <a:cs typeface="Arial" panose="020B0604020202020204" pitchFamily="34" charset="0"/>
            </a:rPr>
            <a:t>Best Practice </a:t>
          </a:r>
          <a:r>
            <a:rPr lang="de-DE" sz="1400" dirty="0" err="1">
              <a:solidFill>
                <a:schemeClr val="tx1"/>
              </a:solidFill>
              <a:latin typeface="Arial" panose="020B0604020202020204" pitchFamily="34" charset="0"/>
              <a:cs typeface="Arial" panose="020B0604020202020204" pitchFamily="34" charset="0"/>
            </a:rPr>
            <a:t>Advanced</a:t>
          </a:r>
          <a:r>
            <a:rPr lang="de-DE" sz="1400" dirty="0">
              <a:solidFill>
                <a:schemeClr val="tx1"/>
              </a:solidFill>
              <a:latin typeface="Arial" panose="020B0604020202020204" pitchFamily="34" charset="0"/>
              <a:cs typeface="Arial" panose="020B0604020202020204" pitchFamily="34" charset="0"/>
            </a:rPr>
            <a:t> Nursing </a:t>
          </a:r>
          <a:r>
            <a:rPr lang="de-DE" sz="1400" dirty="0" err="1">
              <a:solidFill>
                <a:schemeClr val="tx1"/>
              </a:solidFill>
              <a:latin typeface="Arial" panose="020B0604020202020204" pitchFamily="34" charset="0"/>
              <a:cs typeface="Arial" panose="020B0604020202020204" pitchFamily="34" charset="0"/>
            </a:rPr>
            <a:t>Process</a:t>
          </a:r>
          <a:endParaRPr lang="de-CH" sz="1400" dirty="0">
            <a:solidFill>
              <a:schemeClr val="tx1"/>
            </a:solidFill>
            <a:latin typeface="Arial" panose="020B0604020202020204" pitchFamily="34" charset="0"/>
            <a:cs typeface="Arial" panose="020B0604020202020204" pitchFamily="34" charset="0"/>
          </a:endParaRPr>
        </a:p>
      </dgm:t>
    </dgm:pt>
    <dgm:pt modelId="{FFEA2366-39CC-42C7-AFDE-608E35325431}" type="parTrans" cxnId="{C3212E2B-7066-4937-86C4-EB1BE111C46F}">
      <dgm:prSet/>
      <dgm:spPr/>
      <dgm:t>
        <a:bodyPr/>
        <a:lstStyle/>
        <a:p>
          <a:endParaRPr lang="de-CH" sz="1400">
            <a:latin typeface="Arial" panose="020B0604020202020204" pitchFamily="34" charset="0"/>
            <a:cs typeface="Arial" panose="020B0604020202020204" pitchFamily="34" charset="0"/>
          </a:endParaRPr>
        </a:p>
      </dgm:t>
    </dgm:pt>
    <dgm:pt modelId="{A014A1CF-F5CF-404D-B6AB-66DADF589911}" type="sibTrans" cxnId="{C3212E2B-7066-4937-86C4-EB1BE111C46F}">
      <dgm:prSet/>
      <dgm:spPr/>
      <dgm:t>
        <a:bodyPr/>
        <a:lstStyle/>
        <a:p>
          <a:endParaRPr lang="de-CH" sz="1400">
            <a:latin typeface="Arial" panose="020B0604020202020204" pitchFamily="34" charset="0"/>
            <a:cs typeface="Arial" panose="020B0604020202020204" pitchFamily="34" charset="0"/>
          </a:endParaRPr>
        </a:p>
      </dgm:t>
    </dgm:pt>
    <dgm:pt modelId="{224F0F8B-F837-42B5-A795-84E948FB364C}">
      <dgm:prSet phldrT="[Text]" custT="1">
        <dgm:style>
          <a:lnRef idx="1">
            <a:schemeClr val="accent6"/>
          </a:lnRef>
          <a:fillRef idx="3">
            <a:schemeClr val="accent6"/>
          </a:fillRef>
          <a:effectRef idx="2">
            <a:schemeClr val="accent6"/>
          </a:effectRef>
          <a:fontRef idx="minor">
            <a:schemeClr val="lt1"/>
          </a:fontRef>
        </dgm:style>
      </dgm:prSet>
      <dgm:spPr/>
      <dgm:t>
        <a:bodyPr/>
        <a:lstStyle/>
        <a:p>
          <a:pPr algn="ctr"/>
          <a:r>
            <a:rPr lang="de-DE" sz="1400" dirty="0">
              <a:solidFill>
                <a:schemeClr val="tx1"/>
              </a:solidFill>
              <a:latin typeface="Arial" panose="020B0604020202020204" pitchFamily="34" charset="0"/>
              <a:cs typeface="Arial" panose="020B0604020202020204" pitchFamily="34" charset="0"/>
            </a:rPr>
            <a:t>Best Practice Patienten- und Familienedukation</a:t>
          </a:r>
          <a:endParaRPr lang="de-CH" sz="1400" dirty="0">
            <a:solidFill>
              <a:schemeClr val="tx1"/>
            </a:solidFill>
            <a:latin typeface="Arial" panose="020B0604020202020204" pitchFamily="34" charset="0"/>
            <a:cs typeface="Arial" panose="020B0604020202020204" pitchFamily="34" charset="0"/>
          </a:endParaRPr>
        </a:p>
      </dgm:t>
    </dgm:pt>
    <dgm:pt modelId="{6DA0C8C4-CFC3-4FCD-9280-94CC190AAB78}" type="parTrans" cxnId="{A87FAE24-23A3-4195-8BDB-A6D9A11DCCED}">
      <dgm:prSet/>
      <dgm:spPr/>
      <dgm:t>
        <a:bodyPr/>
        <a:lstStyle/>
        <a:p>
          <a:endParaRPr lang="de-CH" sz="1400">
            <a:latin typeface="Arial" panose="020B0604020202020204" pitchFamily="34" charset="0"/>
            <a:cs typeface="Arial" panose="020B0604020202020204" pitchFamily="34" charset="0"/>
          </a:endParaRPr>
        </a:p>
      </dgm:t>
    </dgm:pt>
    <dgm:pt modelId="{CBFB2AC4-D91B-42F9-972B-0E124901D578}" type="sibTrans" cxnId="{A87FAE24-23A3-4195-8BDB-A6D9A11DCCED}">
      <dgm:prSet/>
      <dgm:spPr/>
      <dgm:t>
        <a:bodyPr/>
        <a:lstStyle/>
        <a:p>
          <a:endParaRPr lang="de-CH" sz="1400">
            <a:latin typeface="Arial" panose="020B0604020202020204" pitchFamily="34" charset="0"/>
            <a:cs typeface="Arial" panose="020B0604020202020204" pitchFamily="34" charset="0"/>
          </a:endParaRPr>
        </a:p>
      </dgm:t>
    </dgm:pt>
    <dgm:pt modelId="{E6FB8B96-55CE-40B5-A0E0-E69DC52C698E}" type="pres">
      <dgm:prSet presAssocID="{CD6C7B80-D629-40F0-A5D0-3C2ECF5CA9D4}" presName="theList" presStyleCnt="0">
        <dgm:presLayoutVars>
          <dgm:dir/>
          <dgm:animLvl val="lvl"/>
          <dgm:resizeHandles val="exact"/>
        </dgm:presLayoutVars>
      </dgm:prSet>
      <dgm:spPr/>
    </dgm:pt>
    <dgm:pt modelId="{001703D5-872A-43CE-A16F-0B2325863E04}" type="pres">
      <dgm:prSet presAssocID="{7865E208-69DF-4C13-BBCD-ABBAB0B9A829}" presName="compNode" presStyleCnt="0"/>
      <dgm:spPr/>
    </dgm:pt>
    <dgm:pt modelId="{2F30704E-4B12-49FD-9D19-7EF0E417012B}" type="pres">
      <dgm:prSet presAssocID="{7865E208-69DF-4C13-BBCD-ABBAB0B9A829}" presName="aNode" presStyleLbl="bgShp" presStyleIdx="0" presStyleCnt="1" custLinFactNeighborX="-47401" custLinFactNeighborY="-982"/>
      <dgm:spPr/>
    </dgm:pt>
    <dgm:pt modelId="{35096A5C-8D5B-492C-8A6E-3482655A32F0}" type="pres">
      <dgm:prSet presAssocID="{7865E208-69DF-4C13-BBCD-ABBAB0B9A829}" presName="textNode" presStyleLbl="bgShp" presStyleIdx="0" presStyleCnt="1"/>
      <dgm:spPr/>
    </dgm:pt>
    <dgm:pt modelId="{9B429D57-BCCE-4A0C-BA7A-435E7531A921}" type="pres">
      <dgm:prSet presAssocID="{7865E208-69DF-4C13-BBCD-ABBAB0B9A829}" presName="compChildNode" presStyleCnt="0"/>
      <dgm:spPr/>
    </dgm:pt>
    <dgm:pt modelId="{2858C8B2-14EB-460C-B846-2E4C26C25597}" type="pres">
      <dgm:prSet presAssocID="{7865E208-69DF-4C13-BBCD-ABBAB0B9A829}" presName="theInnerList" presStyleCnt="0"/>
      <dgm:spPr/>
    </dgm:pt>
    <dgm:pt modelId="{97AA3956-22BF-4B74-AB3B-A53D6241A3CC}" type="pres">
      <dgm:prSet presAssocID="{BCB7F50B-FA64-4123-974B-C9DC8FC16163}" presName="childNode" presStyleLbl="node1" presStyleIdx="0" presStyleCnt="2" custScaleX="95187" custScaleY="116579" custLinFactY="-5901" custLinFactNeighborX="-379" custLinFactNeighborY="-100000">
        <dgm:presLayoutVars>
          <dgm:bulletEnabled val="1"/>
        </dgm:presLayoutVars>
      </dgm:prSet>
      <dgm:spPr/>
    </dgm:pt>
    <dgm:pt modelId="{09FF0D81-6FA3-4B88-B02B-507F8E55D4AA}" type="pres">
      <dgm:prSet presAssocID="{BCB7F50B-FA64-4123-974B-C9DC8FC16163}" presName="aSpace2" presStyleCnt="0"/>
      <dgm:spPr/>
    </dgm:pt>
    <dgm:pt modelId="{E907E63E-F6F3-49C8-AF5B-0FD0135A1B65}" type="pres">
      <dgm:prSet presAssocID="{224F0F8B-F837-42B5-A795-84E948FB364C}" presName="childNode" presStyleLbl="node1" presStyleIdx="1" presStyleCnt="2" custScaleX="95187" custScaleY="116579" custLinFactNeighborX="-141" custLinFactNeighborY="-5996">
        <dgm:presLayoutVars>
          <dgm:bulletEnabled val="1"/>
        </dgm:presLayoutVars>
      </dgm:prSet>
      <dgm:spPr/>
    </dgm:pt>
  </dgm:ptLst>
  <dgm:cxnLst>
    <dgm:cxn modelId="{22546103-808F-4063-A6B8-87A64DDAE66E}" type="presOf" srcId="{7865E208-69DF-4C13-BBCD-ABBAB0B9A829}" destId="{2F30704E-4B12-49FD-9D19-7EF0E417012B}" srcOrd="0" destOrd="0" presId="urn:microsoft.com/office/officeart/2005/8/layout/lProcess2"/>
    <dgm:cxn modelId="{A87FAE24-23A3-4195-8BDB-A6D9A11DCCED}" srcId="{7865E208-69DF-4C13-BBCD-ABBAB0B9A829}" destId="{224F0F8B-F837-42B5-A795-84E948FB364C}" srcOrd="1" destOrd="0" parTransId="{6DA0C8C4-CFC3-4FCD-9280-94CC190AAB78}" sibTransId="{CBFB2AC4-D91B-42F9-972B-0E124901D578}"/>
    <dgm:cxn modelId="{C3212E2B-7066-4937-86C4-EB1BE111C46F}" srcId="{7865E208-69DF-4C13-BBCD-ABBAB0B9A829}" destId="{BCB7F50B-FA64-4123-974B-C9DC8FC16163}" srcOrd="0" destOrd="0" parTransId="{FFEA2366-39CC-42C7-AFDE-608E35325431}" sibTransId="{A014A1CF-F5CF-404D-B6AB-66DADF589911}"/>
    <dgm:cxn modelId="{121FFD2D-53B2-4AA1-BD06-3508EAB80F02}" type="presOf" srcId="{BCB7F50B-FA64-4123-974B-C9DC8FC16163}" destId="{97AA3956-22BF-4B74-AB3B-A53D6241A3CC}" srcOrd="0" destOrd="0" presId="urn:microsoft.com/office/officeart/2005/8/layout/lProcess2"/>
    <dgm:cxn modelId="{7903DE74-2B2B-4086-AD99-FA25C2BE78D0}" type="presOf" srcId="{7865E208-69DF-4C13-BBCD-ABBAB0B9A829}" destId="{35096A5C-8D5B-492C-8A6E-3482655A32F0}" srcOrd="1" destOrd="0" presId="urn:microsoft.com/office/officeart/2005/8/layout/lProcess2"/>
    <dgm:cxn modelId="{753EFB54-A014-400E-B3B9-49EA85B51909}" type="presOf" srcId="{CD6C7B80-D629-40F0-A5D0-3C2ECF5CA9D4}" destId="{E6FB8B96-55CE-40B5-A0E0-E69DC52C698E}" srcOrd="0" destOrd="0" presId="urn:microsoft.com/office/officeart/2005/8/layout/lProcess2"/>
    <dgm:cxn modelId="{99792856-DEB9-4BA4-AA4E-8D5627154EA4}" srcId="{CD6C7B80-D629-40F0-A5D0-3C2ECF5CA9D4}" destId="{7865E208-69DF-4C13-BBCD-ABBAB0B9A829}" srcOrd="0" destOrd="0" parTransId="{35BEEE4B-44B0-447A-BBB4-5D40AF1F8BEB}" sibTransId="{AAD398A6-266C-4605-A89B-4183E83D2A05}"/>
    <dgm:cxn modelId="{82CE3AA1-EFD1-4D18-8110-F70FE6961F8E}" type="presOf" srcId="{224F0F8B-F837-42B5-A795-84E948FB364C}" destId="{E907E63E-F6F3-49C8-AF5B-0FD0135A1B65}" srcOrd="0" destOrd="0" presId="urn:microsoft.com/office/officeart/2005/8/layout/lProcess2"/>
    <dgm:cxn modelId="{05E43342-4A07-4315-8CED-9D378E7E05EA}" type="presParOf" srcId="{E6FB8B96-55CE-40B5-A0E0-E69DC52C698E}" destId="{001703D5-872A-43CE-A16F-0B2325863E04}" srcOrd="0" destOrd="0" presId="urn:microsoft.com/office/officeart/2005/8/layout/lProcess2"/>
    <dgm:cxn modelId="{4283D1C7-0919-4206-A328-5BE9DD0D4262}" type="presParOf" srcId="{001703D5-872A-43CE-A16F-0B2325863E04}" destId="{2F30704E-4B12-49FD-9D19-7EF0E417012B}" srcOrd="0" destOrd="0" presId="urn:microsoft.com/office/officeart/2005/8/layout/lProcess2"/>
    <dgm:cxn modelId="{EC77B1C7-DFBC-4A6F-BE55-020C0AA63AC8}" type="presParOf" srcId="{001703D5-872A-43CE-A16F-0B2325863E04}" destId="{35096A5C-8D5B-492C-8A6E-3482655A32F0}" srcOrd="1" destOrd="0" presId="urn:microsoft.com/office/officeart/2005/8/layout/lProcess2"/>
    <dgm:cxn modelId="{3F597B1A-841D-4B54-8E42-5C61EB04DAB0}" type="presParOf" srcId="{001703D5-872A-43CE-A16F-0B2325863E04}" destId="{9B429D57-BCCE-4A0C-BA7A-435E7531A921}" srcOrd="2" destOrd="0" presId="urn:microsoft.com/office/officeart/2005/8/layout/lProcess2"/>
    <dgm:cxn modelId="{5FDB5D5C-EE2A-4BA0-8649-C37C5F61040C}" type="presParOf" srcId="{9B429D57-BCCE-4A0C-BA7A-435E7531A921}" destId="{2858C8B2-14EB-460C-B846-2E4C26C25597}" srcOrd="0" destOrd="0" presId="urn:microsoft.com/office/officeart/2005/8/layout/lProcess2"/>
    <dgm:cxn modelId="{7797665A-C54F-41E4-8340-6544811FBC17}" type="presParOf" srcId="{2858C8B2-14EB-460C-B846-2E4C26C25597}" destId="{97AA3956-22BF-4B74-AB3B-A53D6241A3CC}" srcOrd="0" destOrd="0" presId="urn:microsoft.com/office/officeart/2005/8/layout/lProcess2"/>
    <dgm:cxn modelId="{67EA3691-4FC3-4C9F-991D-BB1B2F420A84}" type="presParOf" srcId="{2858C8B2-14EB-460C-B846-2E4C26C25597}" destId="{09FF0D81-6FA3-4B88-B02B-507F8E55D4AA}" srcOrd="1" destOrd="0" presId="urn:microsoft.com/office/officeart/2005/8/layout/lProcess2"/>
    <dgm:cxn modelId="{AC2CAAAF-8D2F-44BD-8658-FE62365BC09E}" type="presParOf" srcId="{2858C8B2-14EB-460C-B846-2E4C26C25597}" destId="{E907E63E-F6F3-49C8-AF5B-0FD0135A1B6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0704E-4B12-49FD-9D19-7EF0E417012B}">
      <dsp:nvSpPr>
        <dsp:cNvPr id="0" name=""/>
        <dsp:cNvSpPr/>
      </dsp:nvSpPr>
      <dsp:spPr>
        <a:xfrm>
          <a:off x="527" y="0"/>
          <a:ext cx="1371246" cy="245014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8100" tIns="432000" rIns="38100" bIns="38100" numCol="1" spcCol="1270" anchor="ctr" anchorCtr="0">
          <a:noAutofit/>
        </a:bodyPr>
        <a:lstStyle/>
        <a:p>
          <a:pPr marL="0" lvl="0" indent="0" algn="ctr" defTabSz="444500">
            <a:lnSpc>
              <a:spcPct val="90000"/>
            </a:lnSpc>
            <a:spcBef>
              <a:spcPct val="0"/>
            </a:spcBef>
            <a:spcAft>
              <a:spcPct val="35000"/>
            </a:spcAft>
            <a:buNone/>
          </a:pPr>
          <a:r>
            <a:rPr lang="de-CH" sz="1000" kern="1200" dirty="0">
              <a:latin typeface="Arial" panose="020B0604020202020204" pitchFamily="34" charset="0"/>
              <a:cs typeface="Arial" panose="020B0604020202020204" pitchFamily="34" charset="0"/>
            </a:rPr>
            <a:t>Modul 2</a:t>
          </a:r>
        </a:p>
        <a:p>
          <a:pPr marL="0" lvl="0" indent="0" algn="ctr" defTabSz="444500">
            <a:lnSpc>
              <a:spcPct val="90000"/>
            </a:lnSpc>
            <a:spcBef>
              <a:spcPct val="0"/>
            </a:spcBef>
            <a:spcAft>
              <a:spcPct val="35000"/>
            </a:spcAft>
            <a:buNone/>
          </a:pPr>
          <a:r>
            <a:rPr lang="de-CH" sz="1000" kern="1200" dirty="0">
              <a:latin typeface="Arial" panose="020B0604020202020204" pitchFamily="34" charset="0"/>
              <a:cs typeface="Arial" panose="020B0604020202020204" pitchFamily="34" charset="0"/>
            </a:rPr>
            <a:t>Symptommanagement</a:t>
          </a:r>
        </a:p>
        <a:p>
          <a:pPr marL="0" lvl="0" indent="0" algn="ctr" defTabSz="444500">
            <a:lnSpc>
              <a:spcPct val="90000"/>
            </a:lnSpc>
            <a:spcBef>
              <a:spcPct val="0"/>
            </a:spcBef>
            <a:spcAft>
              <a:spcPct val="35000"/>
            </a:spcAft>
            <a:buNone/>
          </a:pPr>
          <a:r>
            <a:rPr lang="de-CH" sz="800" b="1" kern="1200" dirty="0">
              <a:latin typeface="Arial" panose="020B0604020202020204" pitchFamily="34" charset="0"/>
              <a:cs typeface="Arial" panose="020B0604020202020204" pitchFamily="34" charset="0"/>
            </a:rPr>
            <a:t>Richtwert 150 Lernstunden</a:t>
          </a:r>
        </a:p>
        <a:p>
          <a:pPr marL="0" lvl="0" indent="0" algn="ctr" defTabSz="444500">
            <a:lnSpc>
              <a:spcPct val="90000"/>
            </a:lnSpc>
            <a:spcBef>
              <a:spcPct val="0"/>
            </a:spcBef>
            <a:spcAft>
              <a:spcPct val="35000"/>
            </a:spcAft>
            <a:buNone/>
          </a:pPr>
          <a:endParaRPr lang="de-CH" sz="1000" kern="1200" dirty="0">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endParaRPr lang="de-CH" sz="700" kern="1200" dirty="0"/>
        </a:p>
      </dsp:txBody>
      <dsp:txXfrm>
        <a:off x="527" y="0"/>
        <a:ext cx="1371246" cy="735044"/>
      </dsp:txXfrm>
    </dsp:sp>
    <dsp:sp modelId="{97AA3956-22BF-4B74-AB3B-A53D6241A3CC}">
      <dsp:nvSpPr>
        <dsp:cNvPr id="0" name=""/>
        <dsp:cNvSpPr/>
      </dsp:nvSpPr>
      <dsp:spPr>
        <a:xfrm>
          <a:off x="124334" y="1331969"/>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 2.1</a:t>
          </a:r>
        </a:p>
      </dsp:txBody>
      <dsp:txXfrm>
        <a:off x="134878" y="1342513"/>
        <a:ext cx="1075908" cy="338918"/>
      </dsp:txXfrm>
    </dsp:sp>
    <dsp:sp modelId="{E907E63E-F6F3-49C8-AF5B-0FD0135A1B65}">
      <dsp:nvSpPr>
        <dsp:cNvPr id="0" name=""/>
        <dsp:cNvSpPr/>
      </dsp:nvSpPr>
      <dsp:spPr>
        <a:xfrm>
          <a:off x="124334" y="1810376"/>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 2.2</a:t>
          </a:r>
        </a:p>
      </dsp:txBody>
      <dsp:txXfrm>
        <a:off x="134878" y="1820920"/>
        <a:ext cx="1075908" cy="338918"/>
      </dsp:txXfrm>
    </dsp:sp>
    <dsp:sp modelId="{28B96681-6685-4233-BB5A-F0236BBD93DF}">
      <dsp:nvSpPr>
        <dsp:cNvPr id="0" name=""/>
        <dsp:cNvSpPr/>
      </dsp:nvSpPr>
      <dsp:spPr>
        <a:xfrm>
          <a:off x="1474616" y="0"/>
          <a:ext cx="1371246" cy="245014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576000" rIns="34290" bIns="34290" numCol="1" spcCol="1270" anchor="ctr" anchorCtr="0">
          <a:noAutofit/>
        </a:bodyPr>
        <a:lstStyle/>
        <a:p>
          <a:pPr marL="0" lvl="0" indent="0" algn="ctr" defTabSz="400050">
            <a:lnSpc>
              <a:spcPct val="90000"/>
            </a:lnSpc>
            <a:spcBef>
              <a:spcPct val="0"/>
            </a:spcBef>
            <a:spcAft>
              <a:spcPct val="35000"/>
            </a:spcAft>
            <a:buNone/>
          </a:pPr>
          <a:r>
            <a:rPr lang="de-DE" sz="900" kern="1200" dirty="0">
              <a:latin typeface="Arial" panose="020B0604020202020204" pitchFamily="34" charset="0"/>
              <a:cs typeface="Arial" panose="020B0604020202020204" pitchFamily="34" charset="0"/>
            </a:rPr>
            <a:t>Modul 3 </a:t>
          </a:r>
        </a:p>
        <a:p>
          <a:pPr marL="0" lvl="0" indent="0" algn="ctr" defTabSz="400050">
            <a:lnSpc>
              <a:spcPct val="90000"/>
            </a:lnSpc>
            <a:spcBef>
              <a:spcPct val="0"/>
            </a:spcBef>
            <a:spcAft>
              <a:spcPct val="35000"/>
            </a:spcAft>
            <a:buNone/>
          </a:pPr>
          <a:r>
            <a:rPr lang="de-DE" sz="900" kern="1200" dirty="0">
              <a:latin typeface="Arial" panose="020B0604020202020204" pitchFamily="34" charset="0"/>
              <a:cs typeface="Arial" panose="020B0604020202020204" pitchFamily="34" charset="0"/>
            </a:rPr>
            <a:t>Begleitung von Menschen mit unheilbaren Erkrankungen: </a:t>
          </a:r>
          <a:r>
            <a:rPr lang="de-CH" sz="900" kern="1200" dirty="0">
              <a:latin typeface="Arial" panose="020B0604020202020204" pitchFamily="34" charset="0"/>
              <a:cs typeface="Arial" panose="020B0604020202020204" pitchFamily="34" charset="0"/>
            </a:rPr>
            <a:t> Kommunikation, Beratung, Edukation</a:t>
          </a:r>
        </a:p>
        <a:p>
          <a:pPr marL="0" lvl="0" indent="0" algn="ctr" defTabSz="400050">
            <a:lnSpc>
              <a:spcPct val="90000"/>
            </a:lnSpc>
            <a:spcBef>
              <a:spcPct val="0"/>
            </a:spcBef>
            <a:spcAft>
              <a:spcPct val="35000"/>
            </a:spcAft>
            <a:buNone/>
          </a:pPr>
          <a:r>
            <a:rPr lang="de-CH" sz="800" b="1" kern="1200" dirty="0">
              <a:latin typeface="Arial" panose="020B0604020202020204" pitchFamily="34" charset="0"/>
              <a:cs typeface="Arial" panose="020B0604020202020204" pitchFamily="34" charset="0"/>
            </a:rPr>
            <a:t>Richtwert 300 Lernstunden</a:t>
          </a:r>
        </a:p>
      </dsp:txBody>
      <dsp:txXfrm>
        <a:off x="1474616" y="0"/>
        <a:ext cx="1371246" cy="735044"/>
      </dsp:txXfrm>
    </dsp:sp>
    <dsp:sp modelId="{520B4D24-FD0B-4D69-B2EA-133FE1D6827B}">
      <dsp:nvSpPr>
        <dsp:cNvPr id="0" name=""/>
        <dsp:cNvSpPr/>
      </dsp:nvSpPr>
      <dsp:spPr>
        <a:xfrm>
          <a:off x="1627966" y="1259000"/>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 3.1</a:t>
          </a:r>
        </a:p>
      </dsp:txBody>
      <dsp:txXfrm>
        <a:off x="1638510" y="1269544"/>
        <a:ext cx="1075908" cy="338918"/>
      </dsp:txXfrm>
    </dsp:sp>
    <dsp:sp modelId="{25844566-265D-479B-A880-E506B74ED44D}">
      <dsp:nvSpPr>
        <dsp:cNvPr id="0" name=""/>
        <dsp:cNvSpPr/>
      </dsp:nvSpPr>
      <dsp:spPr>
        <a:xfrm>
          <a:off x="1627966" y="1673642"/>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 3.2</a:t>
          </a:r>
        </a:p>
      </dsp:txBody>
      <dsp:txXfrm>
        <a:off x="1638510" y="1684186"/>
        <a:ext cx="1075908" cy="338918"/>
      </dsp:txXfrm>
    </dsp:sp>
    <dsp:sp modelId="{E9976727-6E00-4CD5-89D3-A9B6C551791F}">
      <dsp:nvSpPr>
        <dsp:cNvPr id="0" name=""/>
        <dsp:cNvSpPr/>
      </dsp:nvSpPr>
      <dsp:spPr>
        <a:xfrm>
          <a:off x="1612410" y="2081645"/>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Baukastenmodule 3.3</a:t>
          </a:r>
        </a:p>
      </dsp:txBody>
      <dsp:txXfrm>
        <a:off x="1622954" y="2092189"/>
        <a:ext cx="1075908" cy="338918"/>
      </dsp:txXfrm>
    </dsp:sp>
    <dsp:sp modelId="{7F6A2143-E491-42BD-A7AE-2C24D2869FD5}">
      <dsp:nvSpPr>
        <dsp:cNvPr id="0" name=""/>
        <dsp:cNvSpPr/>
      </dsp:nvSpPr>
      <dsp:spPr>
        <a:xfrm>
          <a:off x="2948706" y="0"/>
          <a:ext cx="1371246" cy="245014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8100" tIns="3600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Modul 4 </a:t>
          </a:r>
        </a:p>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Kommunikation, Wissensmanagement, Organisation</a:t>
          </a:r>
        </a:p>
        <a:p>
          <a:pPr marL="0" lvl="0" indent="0" algn="ctr" defTabSz="444500">
            <a:lnSpc>
              <a:spcPct val="90000"/>
            </a:lnSpc>
            <a:spcBef>
              <a:spcPct val="0"/>
            </a:spcBef>
            <a:spcAft>
              <a:spcPct val="35000"/>
            </a:spcAft>
            <a:buNone/>
          </a:pPr>
          <a:r>
            <a:rPr lang="de-CH" sz="1000" kern="1200" dirty="0">
              <a:latin typeface="Arial" panose="020B0604020202020204" pitchFamily="34" charset="0"/>
              <a:cs typeface="Arial" panose="020B0604020202020204" pitchFamily="34" charset="0"/>
            </a:rPr>
            <a:t>Richtwert 150 Lernstunden</a:t>
          </a:r>
        </a:p>
      </dsp:txBody>
      <dsp:txXfrm>
        <a:off x="2948706" y="0"/>
        <a:ext cx="1371246" cy="735044"/>
      </dsp:txXfrm>
    </dsp:sp>
    <dsp:sp modelId="{8FBF1F90-6871-4605-9283-0CD1AB42BAD3}">
      <dsp:nvSpPr>
        <dsp:cNvPr id="0" name=""/>
        <dsp:cNvSpPr/>
      </dsp:nvSpPr>
      <dsp:spPr>
        <a:xfrm>
          <a:off x="3076660" y="1459265"/>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 4.1</a:t>
          </a:r>
        </a:p>
      </dsp:txBody>
      <dsp:txXfrm>
        <a:off x="3087204" y="1469809"/>
        <a:ext cx="1075908" cy="338918"/>
      </dsp:txXfrm>
    </dsp:sp>
    <dsp:sp modelId="{93DB8E24-72F9-4D88-B894-E8FEDFE5E2E3}">
      <dsp:nvSpPr>
        <dsp:cNvPr id="0" name=""/>
        <dsp:cNvSpPr/>
      </dsp:nvSpPr>
      <dsp:spPr>
        <a:xfrm>
          <a:off x="3076660" y="1890675"/>
          <a:ext cx="1096996" cy="360006"/>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de-CH" sz="800" kern="1200" dirty="0">
              <a:solidFill>
                <a:schemeClr val="tx1"/>
              </a:solidFill>
              <a:latin typeface="Arial" panose="020B0604020202020204" pitchFamily="34" charset="0"/>
              <a:cs typeface="Arial" panose="020B0604020202020204" pitchFamily="34" charset="0"/>
            </a:rPr>
            <a:t>Baukastenmodul 4.2</a:t>
          </a:r>
        </a:p>
      </dsp:txBody>
      <dsp:txXfrm>
        <a:off x="3087204" y="1901219"/>
        <a:ext cx="1075908" cy="338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0704E-4B12-49FD-9D19-7EF0E417012B}">
      <dsp:nvSpPr>
        <dsp:cNvPr id="0" name=""/>
        <dsp:cNvSpPr/>
      </dsp:nvSpPr>
      <dsp:spPr>
        <a:xfrm>
          <a:off x="2109" y="0"/>
          <a:ext cx="4316260" cy="107966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rial" panose="020B0604020202020204" pitchFamily="34" charset="0"/>
              <a:cs typeface="Arial" panose="020B0604020202020204" pitchFamily="34" charset="0"/>
            </a:rPr>
            <a:t>Modul 1 Fachführung in der Pflege</a:t>
          </a:r>
          <a:endParaRPr lang="de-CH" sz="1000" kern="1200" dirty="0">
            <a:latin typeface="Arial" panose="020B0604020202020204" pitchFamily="34" charset="0"/>
            <a:cs typeface="Arial" panose="020B0604020202020204" pitchFamily="34" charset="0"/>
          </a:endParaRPr>
        </a:p>
      </dsp:txBody>
      <dsp:txXfrm>
        <a:off x="2109" y="0"/>
        <a:ext cx="4316260" cy="323898"/>
      </dsp:txXfrm>
    </dsp:sp>
    <dsp:sp modelId="{97AA3956-22BF-4B74-AB3B-A53D6241A3CC}">
      <dsp:nvSpPr>
        <dsp:cNvPr id="0" name=""/>
        <dsp:cNvSpPr/>
      </dsp:nvSpPr>
      <dsp:spPr>
        <a:xfrm>
          <a:off x="433735" y="331317"/>
          <a:ext cx="3453008" cy="325533"/>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latin typeface="Arial" panose="020B0604020202020204" pitchFamily="34" charset="0"/>
              <a:cs typeface="Arial" panose="020B0604020202020204" pitchFamily="34" charset="0"/>
            </a:rPr>
            <a:t>Best Practice Fachführung Pflege im Pflegeprozess</a:t>
          </a:r>
          <a:endParaRPr lang="de-CH" sz="1100" kern="1200" dirty="0">
            <a:solidFill>
              <a:schemeClr val="tx1"/>
            </a:solidFill>
            <a:latin typeface="Arial" panose="020B0604020202020204" pitchFamily="34" charset="0"/>
            <a:cs typeface="Arial" panose="020B0604020202020204" pitchFamily="34" charset="0"/>
          </a:endParaRPr>
        </a:p>
      </dsp:txBody>
      <dsp:txXfrm>
        <a:off x="443270" y="340852"/>
        <a:ext cx="3433938" cy="306463"/>
      </dsp:txXfrm>
    </dsp:sp>
    <dsp:sp modelId="{E907E63E-F6F3-49C8-AF5B-0FD0135A1B65}">
      <dsp:nvSpPr>
        <dsp:cNvPr id="0" name=""/>
        <dsp:cNvSpPr/>
      </dsp:nvSpPr>
      <dsp:spPr>
        <a:xfrm>
          <a:off x="433735" y="699830"/>
          <a:ext cx="3453008" cy="325533"/>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latin typeface="Arial" panose="020B0604020202020204" pitchFamily="34" charset="0"/>
              <a:cs typeface="Arial" panose="020B0604020202020204" pitchFamily="34" charset="0"/>
            </a:rPr>
            <a:t>Best Practice Förderung Gesundheitskompetenz und Selbstmanagement</a:t>
          </a:r>
          <a:endParaRPr lang="de-CH" sz="1100" kern="1200" dirty="0">
            <a:solidFill>
              <a:schemeClr val="tx1"/>
            </a:solidFill>
            <a:latin typeface="Arial" panose="020B0604020202020204" pitchFamily="34" charset="0"/>
            <a:cs typeface="Arial" panose="020B0604020202020204" pitchFamily="34" charset="0"/>
          </a:endParaRPr>
        </a:p>
      </dsp:txBody>
      <dsp:txXfrm>
        <a:off x="443270" y="709365"/>
        <a:ext cx="3433938" cy="306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0704E-4B12-49FD-9D19-7EF0E417012B}">
      <dsp:nvSpPr>
        <dsp:cNvPr id="0" name=""/>
        <dsp:cNvSpPr/>
      </dsp:nvSpPr>
      <dsp:spPr>
        <a:xfrm>
          <a:off x="0" y="0"/>
          <a:ext cx="5355365" cy="156116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Arial" panose="020B0604020202020204" pitchFamily="34" charset="0"/>
              <a:cs typeface="Arial" panose="020B0604020202020204" pitchFamily="34" charset="0"/>
            </a:rPr>
            <a:t>Modul 1: Fachführung in der Pflege</a:t>
          </a:r>
          <a:endParaRPr lang="de-CH" sz="1100" kern="1200" dirty="0">
            <a:latin typeface="Arial" panose="020B0604020202020204" pitchFamily="34" charset="0"/>
            <a:cs typeface="Arial" panose="020B0604020202020204" pitchFamily="34" charset="0"/>
          </a:endParaRPr>
        </a:p>
      </dsp:txBody>
      <dsp:txXfrm>
        <a:off x="0" y="0"/>
        <a:ext cx="5355365" cy="468350"/>
      </dsp:txXfrm>
    </dsp:sp>
    <dsp:sp modelId="{97AA3956-22BF-4B74-AB3B-A53D6241A3CC}">
      <dsp:nvSpPr>
        <dsp:cNvPr id="0" name=""/>
        <dsp:cNvSpPr/>
      </dsp:nvSpPr>
      <dsp:spPr>
        <a:xfrm>
          <a:off x="622400" y="381447"/>
          <a:ext cx="4078089" cy="475970"/>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latin typeface="Arial" panose="020B0604020202020204" pitchFamily="34" charset="0"/>
              <a:cs typeface="Arial" panose="020B0604020202020204" pitchFamily="34" charset="0"/>
            </a:rPr>
            <a:t>Best Practice </a:t>
          </a:r>
          <a:r>
            <a:rPr lang="de-DE" sz="1400" kern="1200" dirty="0" err="1">
              <a:solidFill>
                <a:schemeClr val="tx1"/>
              </a:solidFill>
              <a:latin typeface="Arial" panose="020B0604020202020204" pitchFamily="34" charset="0"/>
              <a:cs typeface="Arial" panose="020B0604020202020204" pitchFamily="34" charset="0"/>
            </a:rPr>
            <a:t>Advanced</a:t>
          </a:r>
          <a:r>
            <a:rPr lang="de-DE" sz="1400" kern="1200" dirty="0">
              <a:solidFill>
                <a:schemeClr val="tx1"/>
              </a:solidFill>
              <a:latin typeface="Arial" panose="020B0604020202020204" pitchFamily="34" charset="0"/>
              <a:cs typeface="Arial" panose="020B0604020202020204" pitchFamily="34" charset="0"/>
            </a:rPr>
            <a:t> Nursing </a:t>
          </a:r>
          <a:r>
            <a:rPr lang="de-DE" sz="1400" kern="1200" dirty="0" err="1">
              <a:solidFill>
                <a:schemeClr val="tx1"/>
              </a:solidFill>
              <a:latin typeface="Arial" panose="020B0604020202020204" pitchFamily="34" charset="0"/>
              <a:cs typeface="Arial" panose="020B0604020202020204" pitchFamily="34" charset="0"/>
            </a:rPr>
            <a:t>Process</a:t>
          </a:r>
          <a:endParaRPr lang="de-CH" sz="1400" kern="1200" dirty="0">
            <a:solidFill>
              <a:schemeClr val="tx1"/>
            </a:solidFill>
            <a:latin typeface="Arial" panose="020B0604020202020204" pitchFamily="34" charset="0"/>
            <a:cs typeface="Arial" panose="020B0604020202020204" pitchFamily="34" charset="0"/>
          </a:endParaRPr>
        </a:p>
      </dsp:txBody>
      <dsp:txXfrm>
        <a:off x="636341" y="395388"/>
        <a:ext cx="4050207" cy="448088"/>
      </dsp:txXfrm>
    </dsp:sp>
    <dsp:sp modelId="{E907E63E-F6F3-49C8-AF5B-0FD0135A1B65}">
      <dsp:nvSpPr>
        <dsp:cNvPr id="0" name=""/>
        <dsp:cNvSpPr/>
      </dsp:nvSpPr>
      <dsp:spPr>
        <a:xfrm>
          <a:off x="632597" y="1003369"/>
          <a:ext cx="4078089" cy="475970"/>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latin typeface="Arial" panose="020B0604020202020204" pitchFamily="34" charset="0"/>
              <a:cs typeface="Arial" panose="020B0604020202020204" pitchFamily="34" charset="0"/>
            </a:rPr>
            <a:t>Best Practice Patienten- und Familienedukation</a:t>
          </a:r>
          <a:endParaRPr lang="de-CH" sz="1400" kern="1200" dirty="0">
            <a:solidFill>
              <a:schemeClr val="tx1"/>
            </a:solidFill>
            <a:latin typeface="Arial" panose="020B0604020202020204" pitchFamily="34" charset="0"/>
            <a:cs typeface="Arial" panose="020B0604020202020204" pitchFamily="34" charset="0"/>
          </a:endParaRPr>
        </a:p>
      </dsp:txBody>
      <dsp:txXfrm>
        <a:off x="646538" y="1017310"/>
        <a:ext cx="4050207" cy="4480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7829596" y="6457791"/>
            <a:ext cx="1354968" cy="339884"/>
          </a:xfrm>
          <a:prstGeom prst="rect">
            <a:avLst/>
          </a:prstGeom>
        </p:spPr>
        <p:txBody>
          <a:bodyPr vert="horz" lIns="91440" tIns="45720" rIns="91440" bIns="45720" rtlCol="0" anchor="b" anchorCtr="0"/>
          <a:lstStyle>
            <a:lvl1pPr algn="r">
              <a:defRPr sz="1200"/>
            </a:lvl1pPr>
          </a:lstStyle>
          <a:p>
            <a:pPr algn="l"/>
            <a:fld id="{DA418552-F6D1-824E-9EE6-6DC2BD092D78}" type="datetimeFigureOut">
              <a:rPr lang="de-DE" smtClean="0"/>
              <a:pPr algn="l"/>
              <a:t>03.09.2020</a:t>
            </a:fld>
            <a:endParaRPr lang="de-DE"/>
          </a:p>
        </p:txBody>
      </p:sp>
      <p:sp>
        <p:nvSpPr>
          <p:cNvPr id="4" name="Fußzeilenplatzhalter 3"/>
          <p:cNvSpPr>
            <a:spLocks noGrp="1"/>
          </p:cNvSpPr>
          <p:nvPr>
            <p:ph type="ftr" sz="quarter" idx="2"/>
          </p:nvPr>
        </p:nvSpPr>
        <p:spPr>
          <a:xfrm>
            <a:off x="3549486" y="6456612"/>
            <a:ext cx="4301543" cy="339884"/>
          </a:xfrm>
          <a:prstGeom prst="rect">
            <a:avLst/>
          </a:prstGeom>
        </p:spPr>
        <p:txBody>
          <a:bodyPr vert="horz" lIns="91440" tIns="45720" rIns="91440" bIns="45720" rtlCol="0" anchor="b" anchorCtr="0"/>
          <a:lstStyle>
            <a:lvl1pPr algn="l">
              <a:defRPr sz="1200"/>
            </a:lvl1pPr>
          </a:lstStyle>
          <a:p>
            <a:endParaRPr lang="de-DE" dirty="0"/>
          </a:p>
        </p:txBody>
      </p:sp>
      <p:sp>
        <p:nvSpPr>
          <p:cNvPr id="5" name="Foliennummernplatzhalter 4"/>
          <p:cNvSpPr>
            <a:spLocks noGrp="1"/>
          </p:cNvSpPr>
          <p:nvPr>
            <p:ph type="sldNum" sz="quarter" idx="3"/>
          </p:nvPr>
        </p:nvSpPr>
        <p:spPr>
          <a:xfrm>
            <a:off x="794190" y="6456612"/>
            <a:ext cx="1146510" cy="339884"/>
          </a:xfrm>
          <a:prstGeom prst="rect">
            <a:avLst/>
          </a:prstGeom>
        </p:spPr>
        <p:txBody>
          <a:bodyPr vert="horz" lIns="91440" tIns="45720" rIns="91440" bIns="45720" rtlCol="0" anchor="b" anchorCtr="0"/>
          <a:lstStyle>
            <a:lvl1pPr algn="r">
              <a:defRPr sz="1200"/>
            </a:lvl1pPr>
          </a:lstStyle>
          <a:p>
            <a:pPr algn="l"/>
            <a:fld id="{1BB4E290-AAFC-4444-AE44-69890C502E45}" type="slidenum">
              <a:rPr lang="de-DE" smtClean="0"/>
              <a:pPr algn="l"/>
              <a:t>‹Nr.›</a:t>
            </a:fld>
            <a:endParaRPr lang="de-DE"/>
          </a:p>
        </p:txBody>
      </p:sp>
    </p:spTree>
    <p:extLst>
      <p:ext uri="{BB962C8B-B14F-4D97-AF65-F5344CB8AC3E}">
        <p14:creationId xmlns:p14="http://schemas.microsoft.com/office/powerpoint/2010/main" val="3760912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7041142" y="6287849"/>
            <a:ext cx="1231058" cy="339884"/>
          </a:xfrm>
          <a:prstGeom prst="rect">
            <a:avLst/>
          </a:prstGeom>
        </p:spPr>
        <p:txBody>
          <a:bodyPr vert="horz" lIns="36000" tIns="0" rIns="36000" bIns="0" rtlCol="0" anchor="b" anchorCtr="0"/>
          <a:lstStyle>
            <a:lvl1pPr algn="r">
              <a:defRPr sz="1200"/>
            </a:lvl1pPr>
          </a:lstStyle>
          <a:p>
            <a:fld id="{1A4EA497-6A8D-094E-8B35-43A102E39779}" type="datetimeFigureOut">
              <a:rPr lang="de-DE" smtClean="0"/>
              <a:t>03.09.2020</a:t>
            </a:fld>
            <a:endParaRPr lang="de-DE"/>
          </a:p>
        </p:txBody>
      </p:sp>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654440" y="3228896"/>
            <a:ext cx="6617759" cy="3058954"/>
          </a:xfrm>
          <a:prstGeom prst="rect">
            <a:avLst/>
          </a:prstGeom>
        </p:spPr>
        <p:txBody>
          <a:bodyPr vert="horz" lIns="91440" tIns="45720" rIns="91440" bIns="45720" rtlCol="0"/>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6" name="Fußzeilenplatzhalter 5"/>
          <p:cNvSpPr>
            <a:spLocks noGrp="1"/>
          </p:cNvSpPr>
          <p:nvPr>
            <p:ph type="ftr" sz="quarter" idx="4"/>
          </p:nvPr>
        </p:nvSpPr>
        <p:spPr>
          <a:xfrm>
            <a:off x="4394037" y="6298803"/>
            <a:ext cx="2647103" cy="339884"/>
          </a:xfrm>
          <a:prstGeom prst="rect">
            <a:avLst/>
          </a:prstGeom>
        </p:spPr>
        <p:txBody>
          <a:bodyPr vert="horz" lIns="36000" tIns="0" rIns="36000" bIns="0" rtlCol="0" anchor="b" anchorCtr="0"/>
          <a:lstStyle>
            <a:lvl1pPr algn="l">
              <a:defRPr sz="1200"/>
            </a:lvl1pPr>
          </a:lstStyle>
          <a:p>
            <a:endParaRPr lang="de-DE"/>
          </a:p>
        </p:txBody>
      </p:sp>
      <p:sp>
        <p:nvSpPr>
          <p:cNvPr id="7" name="Foliennummernplatzhalter 6"/>
          <p:cNvSpPr>
            <a:spLocks noGrp="1"/>
          </p:cNvSpPr>
          <p:nvPr>
            <p:ph type="sldNum" sz="quarter" idx="5"/>
          </p:nvPr>
        </p:nvSpPr>
        <p:spPr>
          <a:xfrm>
            <a:off x="1654441" y="6298803"/>
            <a:ext cx="1043062" cy="339884"/>
          </a:xfrm>
          <a:prstGeom prst="rect">
            <a:avLst/>
          </a:prstGeom>
        </p:spPr>
        <p:txBody>
          <a:bodyPr vert="horz" lIns="36000" tIns="0" rIns="36000" bIns="0" rtlCol="0" anchor="b" anchorCtr="0"/>
          <a:lstStyle>
            <a:lvl1pPr algn="l">
              <a:defRPr sz="1200"/>
            </a:lvl1pPr>
          </a:lstStyle>
          <a:p>
            <a:fld id="{67107AEA-70A4-F143-B6A4-129369569A03}" type="slidenum">
              <a:rPr lang="de-DE" smtClean="0"/>
              <a:pPr/>
              <a:t>‹Nr.›</a:t>
            </a:fld>
            <a:endParaRPr lang="de-DE"/>
          </a:p>
        </p:txBody>
      </p:sp>
    </p:spTree>
    <p:extLst>
      <p:ext uri="{BB962C8B-B14F-4D97-AF65-F5344CB8AC3E}">
        <p14:creationId xmlns:p14="http://schemas.microsoft.com/office/powerpoint/2010/main" val="7054712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bfi.admin.ch/sbfi/de/home/bildung/mobilitaet/nqr/europaeischer-qualifikationsrahme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a:t>
            </a:r>
            <a:r>
              <a:rPr lang="de-DE" dirty="0" err="1"/>
              <a:t>begrüsse</a:t>
            </a:r>
            <a:r>
              <a:rPr lang="de-DE" dirty="0"/>
              <a:t> Sie auch in meinem Namen. </a:t>
            </a:r>
          </a:p>
          <a:p>
            <a:endParaRPr lang="de-DE" dirty="0"/>
          </a:p>
          <a:p>
            <a:r>
              <a:rPr lang="de-DE" dirty="0"/>
              <a:t>Gerne möchte ich Ihnen heute Abend gerne die Höheren Fachprüfungen und Berufsprüfungen aus Sicht des Bildungsanbieters BZ Pflege vorstellen. </a:t>
            </a:r>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1</a:t>
            </a:fld>
            <a:endParaRPr lang="de-DE"/>
          </a:p>
        </p:txBody>
      </p:sp>
    </p:spTree>
    <p:extLst>
      <p:ext uri="{BB962C8B-B14F-4D97-AF65-F5344CB8AC3E}">
        <p14:creationId xmlns:p14="http://schemas.microsoft.com/office/powerpoint/2010/main" val="148820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Beispiel eines Vorbereitungslehrgangs auf eine eidgenössische Prüfung habe ich das Angebot für </a:t>
            </a:r>
            <a:r>
              <a:rPr lang="de-DE" dirty="0" err="1"/>
              <a:t>Pallative</a:t>
            </a:r>
            <a:r>
              <a:rPr lang="de-DE" dirty="0"/>
              <a:t> Pflege und Betreuung mitgebracht. Die Entwicklung dieses Bildungsangebots bietet für den Bildungsanbieter insbesondere folgende Herausforderungen:</a:t>
            </a:r>
          </a:p>
          <a:p>
            <a:endParaRPr lang="de-DE" dirty="0"/>
          </a:p>
          <a:p>
            <a:pPr marL="171450" indent="-171450">
              <a:buFontTx/>
              <a:buChar char="-"/>
            </a:pPr>
            <a:r>
              <a:rPr lang="de-DE" dirty="0"/>
              <a:t>Abstimmung der </a:t>
            </a:r>
            <a:r>
              <a:rPr lang="de-DE" dirty="0" err="1"/>
              <a:t>Modulgrössen</a:t>
            </a:r>
            <a:r>
              <a:rPr lang="de-DE" dirty="0"/>
              <a:t> Bildungsanbieter – EP Santé</a:t>
            </a:r>
          </a:p>
          <a:p>
            <a:pPr marL="171450" indent="-171450">
              <a:buFontTx/>
              <a:buChar char="-"/>
            </a:pPr>
            <a:r>
              <a:rPr lang="de-DE" dirty="0"/>
              <a:t>Entwicklung von frei modularisierten Angeboten</a:t>
            </a:r>
          </a:p>
          <a:p>
            <a:pPr marL="171450" indent="-171450">
              <a:buFontTx/>
              <a:buChar char="-"/>
            </a:pPr>
            <a:r>
              <a:rPr lang="de-CH" dirty="0"/>
              <a:t>Attraktive Handlungskompetenz-orientierte Module konzipieren</a:t>
            </a:r>
          </a:p>
          <a:p>
            <a:pPr marL="171450" indent="-171450">
              <a:buFontTx/>
              <a:buChar char="-"/>
            </a:pPr>
            <a:endParaRPr lang="de-CH" dirty="0"/>
          </a:p>
          <a:p>
            <a:pPr marL="0" indent="0">
              <a:buFontTx/>
              <a:buNone/>
            </a:pPr>
            <a:r>
              <a:rPr lang="de-CH" dirty="0"/>
              <a:t>Mit den drei markierten Modulen führe ich gleich über zur nächsten Folie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7E3A4-1EDB-4CD1-9D50-519AA0D17E7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14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Arial"/>
                <a:ea typeface="+mn-ea"/>
                <a:cs typeface="Arial"/>
              </a:rPr>
              <a:t>Der Zertifikatslehrgang ist die Basis für aller weiterführenden Vertiefungsmodule für die zuvor erwähnten Höheren Fachprüfungen. </a:t>
            </a:r>
          </a:p>
          <a:p>
            <a:endParaRPr lang="de-CH" sz="1200" kern="1200" dirty="0">
              <a:solidFill>
                <a:schemeClr val="tx1"/>
              </a:solidFill>
              <a:effectLst/>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Arial"/>
                <a:ea typeface="+mn-ea"/>
                <a:cs typeface="Arial"/>
              </a:rPr>
              <a:t>Das BZ Pflege bietet ab Oktober 2020 den Zertifikatslehrgang an mit den vertiefungsübergreifenden Modulen aller genannten Höheren Fachprüfungen. Dieser Zertifikatslehrgang bietet im April 2021 direkten Anschluss an die Vertiefungsmodule für die höhere Fachprüfung in Palliative Care. Auch im Zertifikatslehrgang hat es z. Z. noch freie Plätze. </a:t>
            </a:r>
            <a:endParaRPr lang="de-CH" dirty="0"/>
          </a:p>
          <a:p>
            <a:endParaRPr lang="de-CH" sz="1200" kern="1200" dirty="0">
              <a:solidFill>
                <a:schemeClr val="tx1"/>
              </a:solidFill>
              <a:effectLst/>
              <a:latin typeface="Arial"/>
              <a:ea typeface="+mn-ea"/>
              <a:cs typeface="Arial"/>
            </a:endParaRPr>
          </a:p>
          <a:p>
            <a:r>
              <a:rPr lang="de-CH" sz="1200" kern="1200" dirty="0">
                <a:solidFill>
                  <a:schemeClr val="tx1"/>
                </a:solidFill>
                <a:effectLst/>
                <a:latin typeface="Arial"/>
                <a:ea typeface="+mn-ea"/>
                <a:cs typeface="Arial"/>
              </a:rPr>
              <a:t>Der Zertifikatslehrgang «Fachführung in Pflege und Organisation» kann auch separat gebucht werden. In diesem ZLG werden die Studierenden befähigt, die Hauptverantwortung für den Pflegeprozess in der Organisationseinheit zu übernehmen. Weiter werden die Studierenden befähigt Edukationsprozesse für Menschen in Pflege- und Gesundheitseinrichtungen zu entwickeln und zu steuern. Ein weiterer wichtiger Bestandteil des ZLG ist die Qualitäts- und Pflegeentwicklung. </a:t>
            </a:r>
            <a:r>
              <a:rPr lang="de-DE" dirty="0"/>
              <a:t> </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7E3A4-1EDB-4CD1-9D50-519AA0D17E7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64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wichtigstes Leitziel steht der kompetenzorientierte und praxisnahe Unterricht. Dieser beinhaltet:</a:t>
            </a:r>
          </a:p>
          <a:p>
            <a:endParaRPr lang="de-DE" dirty="0"/>
          </a:p>
          <a:p>
            <a:pPr marL="171450" indent="-171450">
              <a:buFontTx/>
              <a:buChar char="-"/>
            </a:pPr>
            <a:r>
              <a:rPr lang="de-DE" dirty="0"/>
              <a:t>Fallbasiertes Arbeiten</a:t>
            </a:r>
          </a:p>
          <a:p>
            <a:pPr marL="171450" indent="-171450">
              <a:buFontTx/>
              <a:buChar char="-"/>
            </a:pPr>
            <a:r>
              <a:rPr lang="de-DE" dirty="0"/>
              <a:t>Transferaufträge</a:t>
            </a:r>
          </a:p>
          <a:p>
            <a:pPr marL="171450" indent="-171450">
              <a:buFontTx/>
              <a:buChar char="-"/>
            </a:pPr>
            <a:r>
              <a:rPr lang="de-DE" dirty="0"/>
              <a:t>Präsenzunterricht</a:t>
            </a:r>
          </a:p>
          <a:p>
            <a:pPr marL="171450" indent="-171450">
              <a:buFontTx/>
              <a:buChar char="-"/>
            </a:pPr>
            <a:r>
              <a:rPr lang="de-DE" dirty="0" err="1"/>
              <a:t>Distance</a:t>
            </a:r>
            <a:r>
              <a:rPr lang="de-DE" dirty="0"/>
              <a:t> Learning</a:t>
            </a:r>
          </a:p>
          <a:p>
            <a:pPr marL="171450" indent="-171450">
              <a:buFontTx/>
              <a:buChar char="-"/>
            </a:pPr>
            <a:r>
              <a:rPr lang="de-DE" dirty="0" err="1"/>
              <a:t>Skillstraining</a:t>
            </a:r>
            <a:endParaRPr lang="de-DE" dirty="0"/>
          </a:p>
          <a:p>
            <a:pPr marL="171450" indent="-171450">
              <a:buFontTx/>
              <a:buChar char="-"/>
            </a:pPr>
            <a:r>
              <a:rPr lang="de-DE" dirty="0" err="1"/>
              <a:t>E-learning</a:t>
            </a:r>
            <a:endParaRPr lang="de-DE" dirty="0"/>
          </a:p>
          <a:p>
            <a:endParaRPr lang="de-DE" dirty="0"/>
          </a:p>
          <a:p>
            <a:r>
              <a:rPr lang="de-DE" dirty="0"/>
              <a:t>Jedes Modul wird mit einem Kompetenznachweis abgeschlossen.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7E3A4-1EDB-4CD1-9D50-519AA0D17E7F}"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67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Vorbereitungslehrgänge auf HFP sind am BZ Pflege geplant. </a:t>
            </a:r>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13</a:t>
            </a:fld>
            <a:endParaRPr lang="de-DE"/>
          </a:p>
        </p:txBody>
      </p:sp>
    </p:spTree>
    <p:extLst>
      <p:ext uri="{BB962C8B-B14F-4D97-AF65-F5344CB8AC3E}">
        <p14:creationId xmlns:p14="http://schemas.microsoft.com/office/powerpoint/2010/main" val="5144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freuen uns auf eine spannende Zukunft mit den neuen Bildungsangeboten. Relevant wird sicher auch sein, wie die Absolventinnen und Absolventen der höheren Fachprüfungen und Berufsprüfungen schlussendlich in der beruflichen Praxis eingesetzt und entlöhnt werden. </a:t>
            </a:r>
          </a:p>
          <a:p>
            <a:endParaRPr lang="de-DE" dirty="0"/>
          </a:p>
          <a:p>
            <a:r>
              <a:rPr lang="de-DE" dirty="0"/>
              <a:t>Diesen Weg können wir nur gemeinsam gehen. Herzlichen Dank für Ihre Aufmerksamkeit. </a:t>
            </a:r>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15</a:t>
            </a:fld>
            <a:endParaRPr lang="de-DE"/>
          </a:p>
        </p:txBody>
      </p:sp>
    </p:spTree>
    <p:extLst>
      <p:ext uri="{BB962C8B-B14F-4D97-AF65-F5344CB8AC3E}">
        <p14:creationId xmlns:p14="http://schemas.microsoft.com/office/powerpoint/2010/main" val="240001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Vorbereitungslehrgänge haben folgende Merkmale gemeinsam:</a:t>
            </a:r>
          </a:p>
          <a:p>
            <a:endParaRPr lang="de-DE" dirty="0"/>
          </a:p>
          <a:p>
            <a:r>
              <a:rPr lang="de-DE" dirty="0"/>
              <a:t>- Es handelt sich um berufsbegleitende Kurse, was für die Studierenden sehr attraktiv sein kann. </a:t>
            </a:r>
          </a:p>
          <a:p>
            <a:r>
              <a:rPr lang="de-DE" dirty="0"/>
              <a:t>- Sie ermöglichen eine an den eigenen Bedürfnissen und Lebensumständen entsprechende Prüfungsvorbereitung</a:t>
            </a:r>
          </a:p>
          <a:p>
            <a:r>
              <a:rPr lang="de-DE" dirty="0"/>
              <a:t>- Die Gestaltung der einzelnen Kurse kann unterschiedlich sein</a:t>
            </a:r>
          </a:p>
          <a:p>
            <a:r>
              <a:rPr lang="de-DE" dirty="0"/>
              <a:t>- Die Vorbereitungslehrgänge dauern zwei bis vier Semester. Danach erfolgt die eidgenössische Prüfung</a:t>
            </a:r>
          </a:p>
          <a:p>
            <a:r>
              <a:rPr lang="de-DE" dirty="0"/>
              <a:t>- Die Vorbereitungslehrgänge beinhalten sowohl schulischen Unterricht als auch Selbststudium und das Verfassen von schriftlichen Arbeiten.</a:t>
            </a:r>
          </a:p>
          <a:p>
            <a:r>
              <a:rPr lang="de-DE" dirty="0"/>
              <a:t>- Die Vorbereitungslehrgänge sind ein wichtiger Beitrag zum Erwerb von beruflichen Handlungskompetenzen </a:t>
            </a:r>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2</a:t>
            </a:fld>
            <a:endParaRPr lang="de-DE"/>
          </a:p>
        </p:txBody>
      </p:sp>
    </p:spTree>
    <p:extLst>
      <p:ext uri="{BB962C8B-B14F-4D97-AF65-F5344CB8AC3E}">
        <p14:creationId xmlns:p14="http://schemas.microsoft.com/office/powerpoint/2010/main" val="49075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neuen Bildungsangebote sind verbunden mit Chancen aber auch mit Herausforderungen.</a:t>
            </a:r>
          </a:p>
          <a:p>
            <a:endParaRPr lang="de-DE" dirty="0"/>
          </a:p>
          <a:p>
            <a:r>
              <a:rPr lang="de-DE" dirty="0"/>
              <a:t>Als Chance kann beispielsweise genannt werden, dass die Studierenden einen eidgenössisch anerkannten Abschluss erlangen können. Und dass die Angebote, wie bereits von Frau Wittwer erwähnt, subjektfinanziert sind. D. h. die Prüfungsabsolvierenden können beim Bund 50 % der angefallenen Kurskosten beantragen. Weitere 25 % werden voraussichtlich vom Kanton Bern finanziert. Dies ist beim Vorbereitungslehrgang Berufsprüfung Langzeitpflege und –</a:t>
            </a:r>
            <a:r>
              <a:rPr lang="de-DE" dirty="0" err="1"/>
              <a:t>betreuung</a:t>
            </a:r>
            <a:r>
              <a:rPr lang="de-DE" dirty="0"/>
              <a:t> bereits so umgesetzt. </a:t>
            </a:r>
          </a:p>
          <a:p>
            <a:endParaRPr lang="de-DE" dirty="0"/>
          </a:p>
          <a:p>
            <a:r>
              <a:rPr lang="de-DE" dirty="0"/>
              <a:t>Aus Sicht der Bildungsanbieter stellen die neuen Bildungsangebote aber auch Herausforderungen dar. Die Abschlüsse sind in der Bevölkerung noch wenig bekannt und die Angebote müssen selbsttragend sein. </a:t>
            </a:r>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3</a:t>
            </a:fld>
            <a:endParaRPr lang="de-DE"/>
          </a:p>
        </p:txBody>
      </p:sp>
    </p:spTree>
    <p:extLst>
      <p:ext uri="{BB962C8B-B14F-4D97-AF65-F5344CB8AC3E}">
        <p14:creationId xmlns:p14="http://schemas.microsoft.com/office/powerpoint/2010/main" val="5067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7107AEA-70A4-F143-B6A4-129369569A03}" type="slidenum">
              <a:rPr lang="de-DE" smtClean="0"/>
              <a:pPr/>
              <a:t>4</a:t>
            </a:fld>
            <a:endParaRPr lang="de-DE"/>
          </a:p>
        </p:txBody>
      </p:sp>
    </p:spTree>
    <p:extLst>
      <p:ext uri="{BB962C8B-B14F-4D97-AF65-F5344CB8AC3E}">
        <p14:creationId xmlns:p14="http://schemas.microsoft.com/office/powerpoint/2010/main" val="357844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Arial"/>
                <a:ea typeface="+mn-ea"/>
                <a:cs typeface="Arial"/>
              </a:rPr>
              <a:t>Der NQR Berufsbildung soll die Orientierung im Bildungssystem erleichtern und zur besseren Vergleichbarkeit der Schweizer Abschlüsse in Europa beitragen. Zu diesem Zweck definiert der NQR Berufsbildung acht Niveaustufen, in die sämtliche formalen Abschlüsse der Berufsbildung eingestuft werden. Mit Hilfe des von der EU erarbeiteten </a:t>
            </a:r>
            <a:r>
              <a:rPr lang="de-DE" sz="1200" b="1" i="0" u="none" strike="noStrike" kern="1200" dirty="0">
                <a:solidFill>
                  <a:schemeClr val="tx1"/>
                </a:solidFill>
                <a:effectLst/>
                <a:latin typeface="Arial"/>
                <a:ea typeface="+mn-ea"/>
                <a:cs typeface="Arial"/>
                <a:hlinkClick r:id="rId3"/>
              </a:rPr>
              <a:t>Europäischen Qualifikationsrahmens</a:t>
            </a:r>
            <a:r>
              <a:rPr lang="de-DE" sz="1200" b="0" i="0" kern="1200" dirty="0">
                <a:solidFill>
                  <a:schemeClr val="tx1"/>
                </a:solidFill>
                <a:effectLst/>
                <a:latin typeface="Arial"/>
                <a:ea typeface="+mn-ea"/>
                <a:cs typeface="Arial"/>
              </a:rPr>
              <a:t> – der als Referenzinstrument dient - sind die Schweizer Abschlüsse mit Abschlüssen anderer Länder vergleichbar.</a:t>
            </a:r>
          </a:p>
          <a:p>
            <a:endParaRPr lang="de-DE" sz="1200" b="0" i="0" kern="1200" dirty="0">
              <a:solidFill>
                <a:schemeClr val="tx1"/>
              </a:solidFill>
              <a:effectLst/>
              <a:latin typeface="Arial"/>
              <a:ea typeface="+mn-ea"/>
              <a:cs typeface="Arial"/>
            </a:endParaRPr>
          </a:p>
          <a:p>
            <a:r>
              <a:rPr lang="de-DE" sz="1200" b="0" i="0" kern="1200" dirty="0">
                <a:solidFill>
                  <a:schemeClr val="tx1"/>
                </a:solidFill>
                <a:effectLst/>
                <a:latin typeface="Arial"/>
                <a:ea typeface="+mn-ea"/>
                <a:cs typeface="Arial"/>
              </a:rPr>
              <a:t>Abschlüsse der Berufsbildung</a:t>
            </a:r>
          </a:p>
          <a:p>
            <a:r>
              <a:rPr lang="de-DE" sz="1200" b="0" i="0" kern="1200" dirty="0">
                <a:solidFill>
                  <a:schemeClr val="tx1"/>
                </a:solidFill>
                <a:effectLst/>
                <a:latin typeface="Arial"/>
                <a:ea typeface="+mn-ea"/>
                <a:cs typeface="Arial"/>
              </a:rPr>
              <a:t>Folgende Abschlussarten können in den NQR Berufsbildung eingestuft werden:</a:t>
            </a:r>
          </a:p>
          <a:p>
            <a:r>
              <a:rPr lang="de-DE" sz="1200" b="1" i="0" kern="1200" dirty="0">
                <a:solidFill>
                  <a:schemeClr val="tx1"/>
                </a:solidFill>
                <a:effectLst/>
                <a:latin typeface="Arial"/>
                <a:ea typeface="+mn-ea"/>
                <a:cs typeface="Arial"/>
              </a:rPr>
              <a:t>Berufliche Grundbildung</a:t>
            </a:r>
            <a:r>
              <a:rPr lang="de-DE" sz="1200" b="0" i="0" kern="1200" dirty="0">
                <a:solidFill>
                  <a:schemeClr val="tx1"/>
                </a:solidFill>
                <a:effectLst/>
                <a:latin typeface="Arial"/>
                <a:ea typeface="+mn-ea"/>
                <a:cs typeface="Arial"/>
              </a:rPr>
              <a:t>: eidgenössisches Berufsattest (EBA) und eidgenössisches Fähigkeitszeugnis (EFZ)</a:t>
            </a:r>
          </a:p>
          <a:p>
            <a:r>
              <a:rPr lang="de-DE" sz="1200" b="1" i="0" kern="1200" dirty="0">
                <a:solidFill>
                  <a:schemeClr val="tx1"/>
                </a:solidFill>
                <a:effectLst/>
                <a:latin typeface="Arial"/>
                <a:ea typeface="+mn-ea"/>
                <a:cs typeface="Arial"/>
              </a:rPr>
              <a:t>Höhere Berufsbildung</a:t>
            </a:r>
            <a:r>
              <a:rPr lang="de-DE" sz="1200" b="0" i="0" kern="1200" dirty="0">
                <a:solidFill>
                  <a:schemeClr val="tx1"/>
                </a:solidFill>
                <a:effectLst/>
                <a:latin typeface="Arial"/>
                <a:ea typeface="+mn-ea"/>
                <a:cs typeface="Arial"/>
              </a:rPr>
              <a:t>: eidgenössische Berufsprüfung (BP) mit eidg. Fachausweis, eidgenössische höhere Fachprüfung (HFP) mit eidg. Diplom, eidgenössisch anerkannte Bildungsgänge der höheren Fachschulen mit Diplom HF sowie die Abschlüsse der Berufsbildungsverantwortlichen</a:t>
            </a:r>
          </a:p>
          <a:p>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5</a:t>
            </a:fld>
            <a:endParaRPr lang="de-DE"/>
          </a:p>
        </p:txBody>
      </p:sp>
    </p:spTree>
    <p:extLst>
      <p:ext uri="{BB962C8B-B14F-4D97-AF65-F5344CB8AC3E}">
        <p14:creationId xmlns:p14="http://schemas.microsoft.com/office/powerpoint/2010/main" val="193803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Arial"/>
                <a:ea typeface="+mn-ea"/>
                <a:cs typeface="Arial"/>
              </a:rPr>
              <a:t>Die eidgenössischen Berufsprüfungen (BP) mit eidg. Fachausweis, die eidgenössischen höheren Fachprüfungen (HFP) mit eidg. Diplom sind auf Stufe der höheren Berufsbildung angesiedelt. </a:t>
            </a:r>
          </a:p>
          <a:p>
            <a:endParaRPr lang="de-CH" dirty="0"/>
          </a:p>
          <a:p>
            <a:r>
              <a:rPr lang="de-CH" sz="1200" kern="1200" dirty="0">
                <a:solidFill>
                  <a:schemeClr val="tx1"/>
                </a:solidFill>
                <a:effectLst/>
                <a:latin typeface="Arial"/>
                <a:ea typeface="+mn-ea"/>
                <a:cs typeface="Arial"/>
              </a:rPr>
              <a:t>Das BZ Pflege bietet bereits heute und sehr erfolgreich den Vorbereitungslehrgang auf die Berufsprüfung in Langzeitpflege und Betreuung an. Die Studierenden des BZ Pflege haben im Vergleich zu anderen Anbietern eine sehr hohe Erfolgsquote beim Abschluss der eidgenössischen Berufsprüfung. Dieser Abschluss ist in der Praxis gut verankert. </a:t>
            </a:r>
          </a:p>
          <a:p>
            <a:endParaRPr lang="de-CH" sz="1200" kern="1200" dirty="0">
              <a:solidFill>
                <a:schemeClr val="tx1"/>
              </a:solidFill>
              <a:effectLst/>
              <a:latin typeface="Arial"/>
              <a:ea typeface="+mn-ea"/>
              <a:cs typeface="Arial"/>
            </a:endParaRPr>
          </a:p>
          <a:p>
            <a:endParaRPr lang="de-CH" sz="1200" kern="1200" dirty="0">
              <a:solidFill>
                <a:schemeClr val="tx1"/>
              </a:solidFill>
              <a:effectLst/>
              <a:latin typeface="Arial"/>
              <a:ea typeface="+mn-ea"/>
              <a:cs typeface="Arial"/>
            </a:endParaRPr>
          </a:p>
        </p:txBody>
      </p:sp>
      <p:sp>
        <p:nvSpPr>
          <p:cNvPr id="4" name="Foliennummernplatzhalter 3"/>
          <p:cNvSpPr>
            <a:spLocks noGrp="1"/>
          </p:cNvSpPr>
          <p:nvPr>
            <p:ph type="sldNum" sz="quarter" idx="5"/>
          </p:nvPr>
        </p:nvSpPr>
        <p:spPr/>
        <p:txBody>
          <a:bodyPr/>
          <a:lstStyle/>
          <a:p>
            <a:fld id="{67107AEA-70A4-F143-B6A4-129369569A03}" type="slidenum">
              <a:rPr lang="de-DE" smtClean="0"/>
              <a:pPr/>
              <a:t>6</a:t>
            </a:fld>
            <a:endParaRPr lang="de-DE"/>
          </a:p>
        </p:txBody>
      </p:sp>
    </p:spTree>
    <p:extLst>
      <p:ext uri="{BB962C8B-B14F-4D97-AF65-F5344CB8AC3E}">
        <p14:creationId xmlns:p14="http://schemas.microsoft.com/office/powerpoint/2010/main" val="244152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Im Bereich der neuen Bildungsangebote hat das BZ Pflege zusammen mit dem Bildungsanbieter XUND eine Kooperation gebildet. </a:t>
            </a:r>
          </a:p>
        </p:txBody>
      </p:sp>
      <p:sp>
        <p:nvSpPr>
          <p:cNvPr id="4" name="Foliennummernplatzhalter 3"/>
          <p:cNvSpPr>
            <a:spLocks noGrp="1"/>
          </p:cNvSpPr>
          <p:nvPr>
            <p:ph type="sldNum" sz="quarter" idx="5"/>
          </p:nvPr>
        </p:nvSpPr>
        <p:spPr/>
        <p:txBody>
          <a:bodyPr/>
          <a:lstStyle/>
          <a:p>
            <a:fld id="{67107AEA-70A4-F143-B6A4-129369569A03}" type="slidenum">
              <a:rPr lang="de-DE" smtClean="0"/>
              <a:pPr/>
              <a:t>7</a:t>
            </a:fld>
            <a:endParaRPr lang="de-DE"/>
          </a:p>
        </p:txBody>
      </p:sp>
    </p:spTree>
    <p:extLst>
      <p:ext uri="{BB962C8B-B14F-4D97-AF65-F5344CB8AC3E}">
        <p14:creationId xmlns:p14="http://schemas.microsoft.com/office/powerpoint/2010/main" val="151008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wichtige Herausforderung ist für den Bildungsanbieter sicherlich, dass attraktive Bildungsangebote gestaltet werden können, die in Einklang mit den Vorgaben der EP Santé stehen. D. h. bei der Gestaltung der Bildungsangebote müssen alle Vorgaben der EP Santé berücksichtigt werden. Was wiederum bedeutet, dass das Pädagogische Konzept des BZ Pflege und die Module der EP Santé aufeinander abgestimmt werden. </a:t>
            </a:r>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8</a:t>
            </a:fld>
            <a:endParaRPr lang="de-DE"/>
          </a:p>
        </p:txBody>
      </p:sp>
    </p:spTree>
    <p:extLst>
      <p:ext uri="{BB962C8B-B14F-4D97-AF65-F5344CB8AC3E}">
        <p14:creationId xmlns:p14="http://schemas.microsoft.com/office/powerpoint/2010/main" val="255679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Vorbereitungslehrgang auf die Berufsprüfung in Psychiatrischer Pflege und Betreuung ist eine </a:t>
            </a:r>
            <a:r>
              <a:rPr lang="de-DE" dirty="0" err="1"/>
              <a:t>Massnahme</a:t>
            </a:r>
            <a:r>
              <a:rPr lang="de-DE" dirty="0"/>
              <a:t> und Notwendigkeit um die Versorgungsqualität sicherstellen zu können. </a:t>
            </a:r>
          </a:p>
          <a:p>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Arial"/>
                <a:ea typeface="+mn-ea"/>
                <a:cs typeface="Arial"/>
              </a:rPr>
              <a:t>Dieser Vorbereitungslehrgang wird am BZ Pflege mit Start im November angeboten. Es hat noch freie Plätze</a:t>
            </a:r>
          </a:p>
          <a:p>
            <a:endParaRPr lang="de-CH" dirty="0"/>
          </a:p>
        </p:txBody>
      </p:sp>
      <p:sp>
        <p:nvSpPr>
          <p:cNvPr id="4" name="Foliennummernplatzhalter 3"/>
          <p:cNvSpPr>
            <a:spLocks noGrp="1"/>
          </p:cNvSpPr>
          <p:nvPr>
            <p:ph type="sldNum" sz="quarter" idx="5"/>
          </p:nvPr>
        </p:nvSpPr>
        <p:spPr/>
        <p:txBody>
          <a:bodyPr/>
          <a:lstStyle/>
          <a:p>
            <a:fld id="{67107AEA-70A4-F143-B6A4-129369569A03}" type="slidenum">
              <a:rPr lang="de-DE" smtClean="0"/>
              <a:pPr/>
              <a:t>9</a:t>
            </a:fld>
            <a:endParaRPr lang="de-DE"/>
          </a:p>
        </p:txBody>
      </p:sp>
    </p:spTree>
    <p:extLst>
      <p:ext uri="{BB962C8B-B14F-4D97-AF65-F5344CB8AC3E}">
        <p14:creationId xmlns:p14="http://schemas.microsoft.com/office/powerpoint/2010/main" val="292605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gruen">
    <p:spTree>
      <p:nvGrpSpPr>
        <p:cNvPr id="1" name=""/>
        <p:cNvGrpSpPr/>
        <p:nvPr/>
      </p:nvGrpSpPr>
      <p:grpSpPr>
        <a:xfrm>
          <a:off x="0" y="0"/>
          <a:ext cx="0" cy="0"/>
          <a:chOff x="0" y="0"/>
          <a:chExt cx="0" cy="0"/>
        </a:xfrm>
      </p:grpSpPr>
      <p:sp>
        <p:nvSpPr>
          <p:cNvPr id="2" name="Titel 1"/>
          <p:cNvSpPr>
            <a:spLocks noGrp="1"/>
          </p:cNvSpPr>
          <p:nvPr>
            <p:ph type="ctrTitle"/>
          </p:nvPr>
        </p:nvSpPr>
        <p:spPr>
          <a:xfrm>
            <a:off x="685801" y="3939902"/>
            <a:ext cx="7918450" cy="358398"/>
          </a:xfrm>
        </p:spPr>
        <p:txBody>
          <a:bodyPr lIns="0" tIns="0" rIns="0" bIns="0" anchor="t">
            <a:noAutofit/>
          </a:bodyPr>
          <a:lstStyle>
            <a:lvl1pPr algn="l">
              <a:defRPr sz="2000" b="1">
                <a:solidFill>
                  <a:srgbClr val="99B12A"/>
                </a:solidFill>
                <a:latin typeface="Arial"/>
                <a:cs typeface="Arial"/>
              </a:defRPr>
            </a:lvl1pPr>
          </a:lstStyle>
          <a:p>
            <a:r>
              <a:rPr lang="de-DE"/>
              <a:t>Titelmasterformat durch Klicken bearbeiten</a:t>
            </a:r>
            <a:endParaRPr lang="de-CH" dirty="0"/>
          </a:p>
        </p:txBody>
      </p:sp>
      <p:sp>
        <p:nvSpPr>
          <p:cNvPr id="3" name="Untertitel 2"/>
          <p:cNvSpPr>
            <a:spLocks noGrp="1"/>
          </p:cNvSpPr>
          <p:nvPr>
            <p:ph type="subTitle" idx="1"/>
          </p:nvPr>
        </p:nvSpPr>
        <p:spPr>
          <a:xfrm>
            <a:off x="711201" y="4299942"/>
            <a:ext cx="7893050" cy="405000"/>
          </a:xfrm>
        </p:spPr>
        <p:txBody>
          <a:bodyPr lIns="0" tIns="0" rIns="0" bIns="0">
            <a:noAutofit/>
          </a:bodyPr>
          <a:lstStyle>
            <a:lvl1pPr marL="0" indent="0" algn="l">
              <a:buNone/>
              <a:defRPr sz="2000">
                <a:solidFill>
                  <a:srgbClr val="99B12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12" name="Bildplatzhalter 11"/>
          <p:cNvSpPr>
            <a:spLocks noGrp="1"/>
          </p:cNvSpPr>
          <p:nvPr>
            <p:ph type="pic" sz="quarter" idx="12"/>
          </p:nvPr>
        </p:nvSpPr>
        <p:spPr>
          <a:xfrm>
            <a:off x="-2" y="1076749"/>
            <a:ext cx="3925761" cy="2590800"/>
          </a:xfrm>
        </p:spPr>
        <p:txBody>
          <a:bodyPr/>
          <a:lstStyle>
            <a:lvl1pPr marL="0" indent="0">
              <a:buNone/>
              <a:defRPr sz="1000">
                <a:latin typeface="Arial"/>
                <a:cs typeface="Arial"/>
              </a:defRPr>
            </a:lvl1pPr>
          </a:lstStyle>
          <a:p>
            <a:r>
              <a:rPr lang="de-DE"/>
              <a:t>Bild durch Klicken auf Symbol hinzufügen</a:t>
            </a:r>
            <a:endParaRPr lang="de-DE" dirty="0"/>
          </a:p>
        </p:txBody>
      </p:sp>
      <p:pic>
        <p:nvPicPr>
          <p:cNvPr id="7" name="Bild 6" descr="bzp_ppt_panel_gru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5760" y="1076749"/>
            <a:ext cx="5254752" cy="2590800"/>
          </a:xfrm>
          <a:prstGeom prst="rect">
            <a:avLst/>
          </a:prstGeom>
        </p:spPr>
      </p:pic>
      <p:sp>
        <p:nvSpPr>
          <p:cNvPr id="9" name="Textfeld 8"/>
          <p:cNvSpPr txBox="1"/>
          <p:nvPr userDrawn="1"/>
        </p:nvSpPr>
        <p:spPr>
          <a:xfrm>
            <a:off x="-2700808" y="5602"/>
            <a:ext cx="2520279" cy="2893100"/>
          </a:xfrm>
          <a:prstGeom prst="rect">
            <a:avLst/>
          </a:prstGeom>
          <a:noFill/>
        </p:spPr>
        <p:txBody>
          <a:bodyPr wrap="square" rtlCol="0">
            <a:spAutoFit/>
          </a:bodyPr>
          <a:lstStyle/>
          <a:p>
            <a:r>
              <a:rPr lang="de-CH" sz="1400" dirty="0"/>
              <a:t>Schalten Sie die Führungslinien, wie das Lineal über das Register Ansicht ein.</a:t>
            </a:r>
          </a:p>
          <a:p>
            <a:r>
              <a:rPr lang="de-CH" sz="1400" dirty="0"/>
              <a:t>Die Fusszeile wird im Register Einfügen – Kopf- und Fusszeile eingegeben.</a:t>
            </a:r>
          </a:p>
          <a:p>
            <a:endParaRPr lang="de-CH" sz="1400" dirty="0"/>
          </a:p>
          <a:p>
            <a:r>
              <a:rPr lang="de-CH" sz="1400" dirty="0"/>
              <a:t>Wenn die Musterfolien nicht verwendet werden, löschen.</a:t>
            </a:r>
          </a:p>
          <a:p>
            <a:endParaRPr lang="de-CH" sz="1400" dirty="0"/>
          </a:p>
          <a:p>
            <a:r>
              <a:rPr lang="de-CH" sz="1400" dirty="0"/>
              <a:t>Neue Folie – Register Start Schaltfläche Neue Folie</a:t>
            </a:r>
          </a:p>
        </p:txBody>
      </p:sp>
    </p:spTree>
    <p:extLst>
      <p:ext uri="{BB962C8B-B14F-4D97-AF65-F5344CB8AC3E}">
        <p14:creationId xmlns:p14="http://schemas.microsoft.com/office/powerpoint/2010/main" val="319332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Inhalt nur Text schwarz">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721246" y="1779588"/>
            <a:ext cx="7891884" cy="2844799"/>
          </a:xfrm>
        </p:spPr>
        <p:txBody>
          <a:bodyPr lIns="36000" rIns="36000">
            <a:noAutofit/>
          </a:bodyPr>
          <a:lstStyle>
            <a:lvl1pPr marL="0" indent="0" algn="l">
              <a:buFont typeface="+mj-lt"/>
              <a:buNone/>
              <a:defRPr sz="2000">
                <a:latin typeface="Arial"/>
                <a:cs typeface="Arial"/>
              </a:defRPr>
            </a:lvl1pPr>
            <a:lvl2pPr marL="361950" indent="0" algn="l">
              <a:buNone/>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stStyle>
          <a:p>
            <a:pPr lvl="0"/>
            <a:r>
              <a:rPr lang="de-CH" dirty="0"/>
              <a:t>Text eingeben oder Inhaltselement auswählen</a:t>
            </a:r>
          </a:p>
        </p:txBody>
      </p:sp>
      <p:sp>
        <p:nvSpPr>
          <p:cNvPr id="4" name="Datumsplatzhalter 3"/>
          <p:cNvSpPr>
            <a:spLocks noGrp="1"/>
          </p:cNvSpPr>
          <p:nvPr>
            <p:ph type="dt" sz="half" idx="10"/>
          </p:nvPr>
        </p:nvSpPr>
        <p:spPr/>
        <p:txBody>
          <a:bodyPr/>
          <a:lstStyle>
            <a:lvl1pPr>
              <a:defRPr>
                <a:solidFill>
                  <a:schemeClr val="tx1"/>
                </a:solidFill>
              </a:defRPr>
            </a:lvl1pPr>
          </a:lstStyle>
          <a:p>
            <a:fld id="{BAA020E0-C44E-44E0-A3BE-DB57EEBF9F65}" type="datetime1">
              <a:rPr lang="de-CH" smtClean="0"/>
              <a:t>03.09.2020</a:t>
            </a:fld>
            <a:endParaRPr lang="de-CH"/>
          </a:p>
        </p:txBody>
      </p:sp>
      <p:sp>
        <p:nvSpPr>
          <p:cNvPr id="8" name="Fußzeilenplatzhalter 7"/>
          <p:cNvSpPr>
            <a:spLocks noGrp="1"/>
          </p:cNvSpPr>
          <p:nvPr>
            <p:ph type="ftr" sz="quarter" idx="11"/>
          </p:nvPr>
        </p:nvSpPr>
        <p:spPr/>
        <p:txBody>
          <a:bodyPr/>
          <a:lstStyle>
            <a:lvl1pPr>
              <a:defRPr>
                <a:solidFill>
                  <a:schemeClr val="tx1"/>
                </a:solidFill>
              </a:defRPr>
            </a:lvl1pPr>
          </a:lstStyle>
          <a:p>
            <a:pPr>
              <a:defRPr/>
            </a:pPr>
            <a:r>
              <a:rPr lang="de-DE"/>
              <a:t>BZ Pflege / Pflege der Zukunft / Perspektive Bildungsanbieter</a:t>
            </a:r>
            <a:endParaRPr lang="de-CH"/>
          </a:p>
        </p:txBody>
      </p:sp>
      <p:sp>
        <p:nvSpPr>
          <p:cNvPr id="9" name="Foliennummernplatzhalter 8"/>
          <p:cNvSpPr>
            <a:spLocks noGrp="1"/>
          </p:cNvSpPr>
          <p:nvPr>
            <p:ph type="sldNum" sz="quarter" idx="12"/>
          </p:nvPr>
        </p:nvSpPr>
        <p:spPr/>
        <p:txBody>
          <a:bodyPr/>
          <a:lstStyle>
            <a:lvl1pPr>
              <a:defRPr>
                <a:solidFill>
                  <a:schemeClr val="tx1"/>
                </a:solidFill>
              </a:defRPr>
            </a:lvl1pPr>
          </a:lstStyle>
          <a:p>
            <a:fld id="{A3577062-927A-D647-AB9E-FADAF7EDFF0B}" type="slidenum">
              <a:rPr lang="de-CH" smtClean="0"/>
              <a:pPr/>
              <a:t>‹Nr.›</a:t>
            </a:fld>
            <a:endParaRPr lang="de-CH"/>
          </a:p>
        </p:txBody>
      </p:sp>
      <p:sp>
        <p:nvSpPr>
          <p:cNvPr id="5" name="Titel 4"/>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Tree>
    <p:extLst>
      <p:ext uri="{BB962C8B-B14F-4D97-AF65-F5344CB8AC3E}">
        <p14:creationId xmlns:p14="http://schemas.microsoft.com/office/powerpoint/2010/main" val="69113657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2 Inhalte">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a:xfrm>
            <a:off x="724618" y="1779588"/>
            <a:ext cx="3703365" cy="2849562"/>
          </a:xfrm>
        </p:spPr>
        <p:txBody>
          <a:bodyPr/>
          <a:lstStyle>
            <a:lvl1pPr>
              <a:defRPr sz="1800"/>
            </a:lvl1pPr>
            <a:lvl2pPr>
              <a:defRPr sz="1800"/>
            </a:lvl2pPr>
            <a:lvl3pPr>
              <a:defRPr sz="1800"/>
            </a:lvl3pPr>
            <a:lvl4pPr>
              <a:defRPr sz="1800"/>
            </a:lvl4pPr>
            <a:lvl5pPr>
              <a:defRPr sz="1800"/>
            </a:lvl5pPr>
          </a:lstStyle>
          <a:p>
            <a:pPr lvl="0"/>
            <a:r>
              <a:rPr lang="de-DE" dirty="0"/>
              <a:t>Text oder Element</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Inhaltsplatzhalter 7"/>
          <p:cNvSpPr>
            <a:spLocks noGrp="1"/>
          </p:cNvSpPr>
          <p:nvPr>
            <p:ph sz="quarter" idx="14" hasCustomPrompt="1"/>
          </p:nvPr>
        </p:nvSpPr>
        <p:spPr>
          <a:xfrm>
            <a:off x="4898206" y="1779588"/>
            <a:ext cx="3706044" cy="2849562"/>
          </a:xfrm>
        </p:spPr>
        <p:txBody>
          <a:bodyPr/>
          <a:lstStyle>
            <a:lvl1pPr>
              <a:defRPr sz="1800"/>
            </a:lvl1pPr>
            <a:lvl2pPr>
              <a:defRPr sz="1800"/>
            </a:lvl2pPr>
            <a:lvl3pPr>
              <a:defRPr sz="1800"/>
            </a:lvl3pPr>
            <a:lvl4pPr>
              <a:defRPr sz="1800"/>
            </a:lvl4pPr>
            <a:lvl5pPr>
              <a:defRPr sz="1800"/>
            </a:lvl5pPr>
          </a:lstStyle>
          <a:p>
            <a:pPr lvl="0"/>
            <a:r>
              <a:rPr lang="de-DE" dirty="0"/>
              <a:t>Text oder Element</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Datumsplatzhalter 9"/>
          <p:cNvSpPr>
            <a:spLocks noGrp="1"/>
          </p:cNvSpPr>
          <p:nvPr>
            <p:ph type="dt" sz="half" idx="15"/>
          </p:nvPr>
        </p:nvSpPr>
        <p:spPr/>
        <p:txBody>
          <a:bodyPr/>
          <a:lstStyle/>
          <a:p>
            <a:fld id="{45CC405A-1948-4D4D-97EF-7D59AF24C3DA}" type="datetime1">
              <a:rPr lang="de-CH" smtClean="0"/>
              <a:t>03.09.2020</a:t>
            </a:fld>
            <a:endParaRPr lang="de-CH"/>
          </a:p>
        </p:txBody>
      </p:sp>
      <p:sp>
        <p:nvSpPr>
          <p:cNvPr id="11" name="Fußzeilenplatzhalter 10"/>
          <p:cNvSpPr>
            <a:spLocks noGrp="1"/>
          </p:cNvSpPr>
          <p:nvPr>
            <p:ph type="ftr" sz="quarter" idx="16"/>
          </p:nvPr>
        </p:nvSpPr>
        <p:spPr/>
        <p:txBody>
          <a:bodyPr/>
          <a:lstStyle/>
          <a:p>
            <a:pPr>
              <a:defRPr/>
            </a:pPr>
            <a:r>
              <a:rPr lang="de-DE"/>
              <a:t>BZ Pflege / Pflege der Zukunft / Perspektive Bildungsanbieter</a:t>
            </a:r>
            <a:endParaRPr lang="de-CH"/>
          </a:p>
        </p:txBody>
      </p:sp>
      <p:sp>
        <p:nvSpPr>
          <p:cNvPr id="12" name="Foliennummernplatzhalter 11"/>
          <p:cNvSpPr>
            <a:spLocks noGrp="1"/>
          </p:cNvSpPr>
          <p:nvPr>
            <p:ph type="sldNum" sz="quarter" idx="17"/>
          </p:nvPr>
        </p:nvSpPr>
        <p:spPr/>
        <p:txBody>
          <a:bodyPr/>
          <a:lstStyle/>
          <a:p>
            <a:fld id="{A3577062-927A-D647-AB9E-FADAF7EDFF0B}" type="slidenum">
              <a:rPr lang="de-CH" smtClean="0"/>
              <a:pPr/>
              <a:t>‹Nr.›</a:t>
            </a:fld>
            <a:endParaRPr lang="de-CH"/>
          </a:p>
        </p:txBody>
      </p:sp>
      <p:sp>
        <p:nvSpPr>
          <p:cNvPr id="3" name="Titel 2"/>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86406285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 Inhalte schwarz">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a:xfrm>
            <a:off x="724618" y="1779588"/>
            <a:ext cx="3703365" cy="2849562"/>
          </a:xfrm>
        </p:spPr>
        <p:txBody>
          <a:bodyPr/>
          <a:lstStyle>
            <a:lvl1pPr>
              <a:defRPr sz="1800"/>
            </a:lvl1pPr>
            <a:lvl2pPr>
              <a:defRPr sz="1800"/>
            </a:lvl2pPr>
            <a:lvl3pPr>
              <a:defRPr sz="1800"/>
            </a:lvl3pPr>
            <a:lvl4pPr>
              <a:defRPr sz="1800"/>
            </a:lvl4pPr>
            <a:lvl5pPr>
              <a:defRPr sz="1800"/>
            </a:lvl5pPr>
          </a:lstStyle>
          <a:p>
            <a:pPr lvl="0"/>
            <a:r>
              <a:rPr lang="de-DE" dirty="0"/>
              <a:t>Text oder Element</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Inhaltsplatzhalter 7"/>
          <p:cNvSpPr>
            <a:spLocks noGrp="1"/>
          </p:cNvSpPr>
          <p:nvPr>
            <p:ph sz="quarter" idx="14" hasCustomPrompt="1"/>
          </p:nvPr>
        </p:nvSpPr>
        <p:spPr>
          <a:xfrm>
            <a:off x="4898206" y="1779588"/>
            <a:ext cx="3706044" cy="2849562"/>
          </a:xfrm>
        </p:spPr>
        <p:txBody>
          <a:bodyPr/>
          <a:lstStyle>
            <a:lvl1pPr>
              <a:defRPr sz="1800"/>
            </a:lvl1pPr>
            <a:lvl2pPr>
              <a:defRPr sz="1800"/>
            </a:lvl2pPr>
            <a:lvl3pPr>
              <a:defRPr sz="1800"/>
            </a:lvl3pPr>
            <a:lvl4pPr>
              <a:defRPr sz="1800"/>
            </a:lvl4pPr>
            <a:lvl5pPr>
              <a:defRPr sz="1800"/>
            </a:lvl5pPr>
          </a:lstStyle>
          <a:p>
            <a:pPr lvl="0"/>
            <a:r>
              <a:rPr lang="de-DE" dirty="0"/>
              <a:t>Text oder Element</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Datumsplatzhalter 9"/>
          <p:cNvSpPr>
            <a:spLocks noGrp="1"/>
          </p:cNvSpPr>
          <p:nvPr>
            <p:ph type="dt" sz="half" idx="15"/>
          </p:nvPr>
        </p:nvSpPr>
        <p:spPr/>
        <p:txBody>
          <a:bodyPr/>
          <a:lstStyle>
            <a:lvl1pPr>
              <a:defRPr>
                <a:solidFill>
                  <a:schemeClr val="tx1"/>
                </a:solidFill>
              </a:defRPr>
            </a:lvl1pPr>
          </a:lstStyle>
          <a:p>
            <a:fld id="{65CF3223-EC63-4317-8420-A42EF0D5CB97}" type="datetime1">
              <a:rPr lang="de-CH" smtClean="0"/>
              <a:t>03.09.2020</a:t>
            </a:fld>
            <a:endParaRPr lang="de-CH"/>
          </a:p>
        </p:txBody>
      </p:sp>
      <p:sp>
        <p:nvSpPr>
          <p:cNvPr id="11" name="Fußzeilenplatzhalter 10"/>
          <p:cNvSpPr>
            <a:spLocks noGrp="1"/>
          </p:cNvSpPr>
          <p:nvPr>
            <p:ph type="ftr" sz="quarter" idx="16"/>
          </p:nvPr>
        </p:nvSpPr>
        <p:spPr/>
        <p:txBody>
          <a:bodyPr/>
          <a:lstStyle>
            <a:lvl1pPr>
              <a:defRPr>
                <a:solidFill>
                  <a:schemeClr val="tx1"/>
                </a:solidFill>
              </a:defRPr>
            </a:lvl1pPr>
          </a:lstStyle>
          <a:p>
            <a:pPr>
              <a:defRPr/>
            </a:pPr>
            <a:r>
              <a:rPr lang="de-DE"/>
              <a:t>BZ Pflege / Pflege der Zukunft / Perspektive Bildungsanbieter</a:t>
            </a:r>
            <a:endParaRPr lang="de-CH"/>
          </a:p>
        </p:txBody>
      </p:sp>
      <p:sp>
        <p:nvSpPr>
          <p:cNvPr id="12" name="Foliennummernplatzhalter 11"/>
          <p:cNvSpPr>
            <a:spLocks noGrp="1"/>
          </p:cNvSpPr>
          <p:nvPr>
            <p:ph type="sldNum" sz="quarter" idx="17"/>
          </p:nvPr>
        </p:nvSpPr>
        <p:spPr/>
        <p:txBody>
          <a:bodyPr/>
          <a:lstStyle>
            <a:lvl1pPr>
              <a:defRPr>
                <a:solidFill>
                  <a:schemeClr val="tx1"/>
                </a:solidFill>
              </a:defRPr>
            </a:lvl1pPr>
          </a:lstStyle>
          <a:p>
            <a:fld id="{A3577062-927A-D647-AB9E-FADAF7EDFF0B}" type="slidenum">
              <a:rPr lang="de-CH" smtClean="0"/>
              <a:pPr/>
              <a:t>‹Nr.›</a:t>
            </a:fld>
            <a:endParaRPr lang="de-CH"/>
          </a:p>
        </p:txBody>
      </p:sp>
      <p:sp>
        <p:nvSpPr>
          <p:cNvPr id="3" name="Titel 2"/>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Tree>
    <p:extLst>
      <p:ext uri="{BB962C8B-B14F-4D97-AF65-F5344CB8AC3E}">
        <p14:creationId xmlns:p14="http://schemas.microsoft.com/office/powerpoint/2010/main" val="222289336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1787D0E-78BA-4484-9D2B-259365C8413F}" type="datetime1">
              <a:rPr lang="de-CH" smtClean="0"/>
              <a:t>03.09.2020</a:t>
            </a:fld>
            <a:endParaRPr lang="de-CH"/>
          </a:p>
        </p:txBody>
      </p:sp>
      <p:sp>
        <p:nvSpPr>
          <p:cNvPr id="4" name="Fußzeilenplatzhalter 3"/>
          <p:cNvSpPr>
            <a:spLocks noGrp="1"/>
          </p:cNvSpPr>
          <p:nvPr>
            <p:ph type="ftr" sz="quarter" idx="11"/>
          </p:nvPr>
        </p:nvSpPr>
        <p:spPr/>
        <p:txBody>
          <a:bodyPr/>
          <a:lstStyle/>
          <a:p>
            <a:pPr>
              <a:defRPr/>
            </a:pPr>
            <a:r>
              <a:rPr lang="de-DE"/>
              <a:t>BZ Pflege / Pflege der Zukunft / Perspektive Bildungsanbieter</a:t>
            </a:r>
            <a:endParaRPr lang="de-CH"/>
          </a:p>
        </p:txBody>
      </p:sp>
      <p:sp>
        <p:nvSpPr>
          <p:cNvPr id="10" name="Foliennummernplatzhalter 9"/>
          <p:cNvSpPr>
            <a:spLocks noGrp="1"/>
          </p:cNvSpPr>
          <p:nvPr>
            <p:ph type="sldNum" sz="quarter" idx="12"/>
          </p:nvPr>
        </p:nvSpPr>
        <p:spPr/>
        <p:txBody>
          <a:bodyPr/>
          <a:lstStyle/>
          <a:p>
            <a:fld id="{A3577062-927A-D647-AB9E-FADAF7EDFF0B}" type="slidenum">
              <a:rPr lang="de-CH" smtClean="0"/>
              <a:pPr/>
              <a:t>‹Nr.›</a:t>
            </a:fld>
            <a:endParaRPr lang="de-CH"/>
          </a:p>
        </p:txBody>
      </p:sp>
      <p:sp>
        <p:nvSpPr>
          <p:cNvPr id="5" name="Titel 4"/>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03678750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schwarz">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chemeClr val="tx1"/>
                </a:solidFill>
              </a:defRPr>
            </a:lvl1pPr>
          </a:lstStyle>
          <a:p>
            <a:fld id="{A84B9AE1-77F9-4498-9144-3E7B106B5971}" type="datetime1">
              <a:rPr lang="de-CH" smtClean="0"/>
              <a:t>03.09.2020</a:t>
            </a:fld>
            <a:endParaRPr lang="de-CH"/>
          </a:p>
        </p:txBody>
      </p:sp>
      <p:sp>
        <p:nvSpPr>
          <p:cNvPr id="4" name="Fußzeilenplatzhalter 3"/>
          <p:cNvSpPr>
            <a:spLocks noGrp="1"/>
          </p:cNvSpPr>
          <p:nvPr>
            <p:ph type="ftr" sz="quarter" idx="11"/>
          </p:nvPr>
        </p:nvSpPr>
        <p:spPr/>
        <p:txBody>
          <a:bodyPr/>
          <a:lstStyle>
            <a:lvl1pPr>
              <a:defRPr>
                <a:solidFill>
                  <a:schemeClr val="tx1"/>
                </a:solidFill>
              </a:defRPr>
            </a:lvl1pPr>
          </a:lstStyle>
          <a:p>
            <a:pPr>
              <a:defRPr/>
            </a:pPr>
            <a:r>
              <a:rPr lang="de-DE"/>
              <a:t>BZ Pflege / Pflege der Zukunft / Perspektive Bildungsanbieter</a:t>
            </a:r>
            <a:endParaRPr lang="de-CH"/>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A3577062-927A-D647-AB9E-FADAF7EDFF0B}" type="slidenum">
              <a:rPr lang="de-CH" smtClean="0"/>
              <a:pPr/>
              <a:t>‹Nr.›</a:t>
            </a:fld>
            <a:endParaRPr lang="de-CH"/>
          </a:p>
        </p:txBody>
      </p:sp>
      <p:sp>
        <p:nvSpPr>
          <p:cNvPr id="5" name="Titel 4"/>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Tree>
    <p:extLst>
      <p:ext uri="{BB962C8B-B14F-4D97-AF65-F5344CB8AC3E}">
        <p14:creationId xmlns:p14="http://schemas.microsoft.com/office/powerpoint/2010/main" val="176171655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lie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66841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schwarz">
    <p:spTree>
      <p:nvGrpSpPr>
        <p:cNvPr id="1" name=""/>
        <p:cNvGrpSpPr/>
        <p:nvPr/>
      </p:nvGrpSpPr>
      <p:grpSpPr>
        <a:xfrm>
          <a:off x="0" y="0"/>
          <a:ext cx="0" cy="0"/>
          <a:chOff x="0" y="0"/>
          <a:chExt cx="0" cy="0"/>
        </a:xfrm>
      </p:grpSpPr>
      <p:sp>
        <p:nvSpPr>
          <p:cNvPr id="2" name="Titel 1"/>
          <p:cNvSpPr>
            <a:spLocks noGrp="1"/>
          </p:cNvSpPr>
          <p:nvPr>
            <p:ph type="ctrTitle"/>
          </p:nvPr>
        </p:nvSpPr>
        <p:spPr>
          <a:xfrm>
            <a:off x="685801" y="3939902"/>
            <a:ext cx="7918450" cy="358398"/>
          </a:xfrm>
        </p:spPr>
        <p:txBody>
          <a:bodyPr lIns="0" tIns="0" rIns="0" bIns="0" anchor="t">
            <a:noAutofit/>
          </a:bodyPr>
          <a:lstStyle>
            <a:lvl1pPr algn="l">
              <a:defRPr sz="2000" b="1">
                <a:solidFill>
                  <a:schemeClr val="tx1"/>
                </a:solidFill>
                <a:latin typeface="Arial"/>
                <a:cs typeface="Arial"/>
              </a:defRPr>
            </a:lvl1pPr>
          </a:lstStyle>
          <a:p>
            <a:r>
              <a:rPr lang="de-DE"/>
              <a:t>Titelmasterformat durch Klicken bearbeiten</a:t>
            </a:r>
            <a:endParaRPr lang="de-CH" dirty="0"/>
          </a:p>
        </p:txBody>
      </p:sp>
      <p:sp>
        <p:nvSpPr>
          <p:cNvPr id="3" name="Untertitel 2"/>
          <p:cNvSpPr>
            <a:spLocks noGrp="1"/>
          </p:cNvSpPr>
          <p:nvPr>
            <p:ph type="subTitle" idx="1"/>
          </p:nvPr>
        </p:nvSpPr>
        <p:spPr>
          <a:xfrm>
            <a:off x="711201" y="4299942"/>
            <a:ext cx="7893050" cy="405000"/>
          </a:xfrm>
        </p:spPr>
        <p:txBody>
          <a:bodyPr lIns="0" tIns="0" rIns="0" bIns="0">
            <a:noAutofit/>
          </a:bodyPr>
          <a:lstStyle>
            <a:lvl1pPr marL="0" indent="0" algn="l">
              <a:buNone/>
              <a:defRPr sz="20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12" name="Bildplatzhalter 11"/>
          <p:cNvSpPr>
            <a:spLocks noGrp="1"/>
          </p:cNvSpPr>
          <p:nvPr>
            <p:ph type="pic" sz="quarter" idx="12"/>
          </p:nvPr>
        </p:nvSpPr>
        <p:spPr>
          <a:xfrm>
            <a:off x="-2" y="1076749"/>
            <a:ext cx="3925761" cy="2590800"/>
          </a:xfrm>
        </p:spPr>
        <p:txBody>
          <a:bodyPr/>
          <a:lstStyle>
            <a:lvl1pPr marL="0" indent="0">
              <a:buNone/>
              <a:defRPr sz="1000">
                <a:latin typeface="Arial"/>
                <a:cs typeface="Arial"/>
              </a:defRPr>
            </a:lvl1pPr>
          </a:lstStyle>
          <a:p>
            <a:r>
              <a:rPr lang="de-DE"/>
              <a:t>Bild durch Klicken auf Symbol hinzufügen</a:t>
            </a:r>
            <a:endParaRPr lang="de-DE" dirty="0"/>
          </a:p>
        </p:txBody>
      </p:sp>
      <p:pic>
        <p:nvPicPr>
          <p:cNvPr id="7" name="Bild 6" descr="bzp_ppt_panel_gru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5760" y="1076749"/>
            <a:ext cx="5254752" cy="2590800"/>
          </a:xfrm>
          <a:prstGeom prst="rect">
            <a:avLst/>
          </a:prstGeom>
        </p:spPr>
      </p:pic>
      <p:sp>
        <p:nvSpPr>
          <p:cNvPr id="9" name="Textfeld 8"/>
          <p:cNvSpPr txBox="1"/>
          <p:nvPr userDrawn="1"/>
        </p:nvSpPr>
        <p:spPr>
          <a:xfrm>
            <a:off x="-2700808" y="5602"/>
            <a:ext cx="2520279" cy="2893100"/>
          </a:xfrm>
          <a:prstGeom prst="rect">
            <a:avLst/>
          </a:prstGeom>
          <a:noFill/>
        </p:spPr>
        <p:txBody>
          <a:bodyPr wrap="square" rtlCol="0">
            <a:spAutoFit/>
          </a:bodyPr>
          <a:lstStyle/>
          <a:p>
            <a:r>
              <a:rPr lang="de-CH" sz="1400" dirty="0"/>
              <a:t>Schalten Sie die Führungslinien, wie das Lineal über das Register Ansicht ein.</a:t>
            </a:r>
          </a:p>
          <a:p>
            <a:r>
              <a:rPr lang="de-CH" sz="1400" dirty="0"/>
              <a:t>Die Fusszeile wird im Register Einfügen – Kopf- und Fusszeile eingegeben.</a:t>
            </a:r>
          </a:p>
          <a:p>
            <a:endParaRPr lang="de-CH" sz="1400" dirty="0"/>
          </a:p>
          <a:p>
            <a:r>
              <a:rPr lang="de-CH" sz="1400" dirty="0"/>
              <a:t>Wenn die Musterfolien nicht verwendet werden, löschen.</a:t>
            </a:r>
          </a:p>
          <a:p>
            <a:endParaRPr lang="de-CH" sz="1400" dirty="0"/>
          </a:p>
          <a:p>
            <a:r>
              <a:rPr lang="de-CH" sz="1400" dirty="0"/>
              <a:t>Neue Folie – Register Start Schaltfläche Neue Folie</a:t>
            </a:r>
          </a:p>
        </p:txBody>
      </p:sp>
    </p:spTree>
    <p:extLst>
      <p:ext uri="{BB962C8B-B14F-4D97-AF65-F5344CB8AC3E}">
        <p14:creationId xmlns:p14="http://schemas.microsoft.com/office/powerpoint/2010/main" val="179979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folie_gruen">
    <p:spTree>
      <p:nvGrpSpPr>
        <p:cNvPr id="1" name=""/>
        <p:cNvGrpSpPr/>
        <p:nvPr/>
      </p:nvGrpSpPr>
      <p:grpSpPr>
        <a:xfrm>
          <a:off x="0" y="0"/>
          <a:ext cx="0" cy="0"/>
          <a:chOff x="0" y="0"/>
          <a:chExt cx="0" cy="0"/>
        </a:xfrm>
      </p:grpSpPr>
      <p:sp>
        <p:nvSpPr>
          <p:cNvPr id="26" name="Bildplatzhalter 11"/>
          <p:cNvSpPr>
            <a:spLocks noGrp="1"/>
          </p:cNvSpPr>
          <p:nvPr>
            <p:ph type="pic" sz="quarter" idx="14"/>
          </p:nvPr>
        </p:nvSpPr>
        <p:spPr>
          <a:xfrm>
            <a:off x="-1" y="1076749"/>
            <a:ext cx="3925889" cy="2591932"/>
          </a:xfrm>
        </p:spPr>
        <p:txBody>
          <a:bodyPr/>
          <a:lstStyle>
            <a:lvl1pPr marL="0" indent="0">
              <a:buNone/>
              <a:defRPr sz="1000">
                <a:latin typeface="Arial"/>
                <a:cs typeface="Arial"/>
              </a:defRPr>
            </a:lvl1pPr>
          </a:lstStyle>
          <a:p>
            <a:r>
              <a:rPr lang="de-DE"/>
              <a:t>Bild durch Klicken auf Symbol hinzufügen</a:t>
            </a:r>
            <a:endParaRPr lang="de-DE" dirty="0"/>
          </a:p>
        </p:txBody>
      </p:sp>
      <p:pic>
        <p:nvPicPr>
          <p:cNvPr id="9" name="Bild 8" descr="bzp_ppt_panel_gru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5760" y="1076749"/>
            <a:ext cx="5254752" cy="2590800"/>
          </a:xfrm>
          <a:prstGeom prst="rect">
            <a:avLst/>
          </a:prstGeom>
        </p:spPr>
      </p:pic>
      <p:sp>
        <p:nvSpPr>
          <p:cNvPr id="10" name="Textplatzhalter 5"/>
          <p:cNvSpPr>
            <a:spLocks noGrp="1"/>
          </p:cNvSpPr>
          <p:nvPr>
            <p:ph type="body" sz="quarter" idx="18" hasCustomPrompt="1"/>
          </p:nvPr>
        </p:nvSpPr>
        <p:spPr>
          <a:xfrm>
            <a:off x="704850" y="3905250"/>
            <a:ext cx="7905750" cy="723900"/>
          </a:xfrm>
        </p:spPr>
        <p:txBody>
          <a:bodyPr/>
          <a:lstStyle>
            <a:lvl1pPr marL="0" indent="0">
              <a:buNone/>
              <a:defRPr>
                <a:solidFill>
                  <a:schemeClr val="accent1"/>
                </a:solidFill>
              </a:defRPr>
            </a:lvl1pPr>
          </a:lstStyle>
          <a:p>
            <a:pPr lvl="0"/>
            <a:r>
              <a:rPr lang="de-DE" dirty="0"/>
              <a:t>Zwischentitel oder Zitat eingeben</a:t>
            </a:r>
          </a:p>
        </p:txBody>
      </p:sp>
      <p:sp>
        <p:nvSpPr>
          <p:cNvPr id="2" name="Datumsplatzhalter 1"/>
          <p:cNvSpPr>
            <a:spLocks noGrp="1"/>
          </p:cNvSpPr>
          <p:nvPr>
            <p:ph type="dt" sz="half" idx="19"/>
          </p:nvPr>
        </p:nvSpPr>
        <p:spPr/>
        <p:txBody>
          <a:bodyPr/>
          <a:lstStyle/>
          <a:p>
            <a:fld id="{0F357ABB-80B3-46F2-ABFC-B3CF163E0CC8}" type="datetime1">
              <a:rPr lang="de-CH" smtClean="0"/>
              <a:t>03.09.2020</a:t>
            </a:fld>
            <a:endParaRPr lang="de-CH"/>
          </a:p>
        </p:txBody>
      </p:sp>
      <p:sp>
        <p:nvSpPr>
          <p:cNvPr id="3" name="Fußzeilenplatzhalter 2"/>
          <p:cNvSpPr>
            <a:spLocks noGrp="1"/>
          </p:cNvSpPr>
          <p:nvPr>
            <p:ph type="ftr" sz="quarter" idx="20"/>
          </p:nvPr>
        </p:nvSpPr>
        <p:spPr/>
        <p:txBody>
          <a:bodyPr/>
          <a:lstStyle/>
          <a:p>
            <a:pPr>
              <a:defRPr/>
            </a:pPr>
            <a:r>
              <a:rPr lang="de-DE"/>
              <a:t>BZ Pflege / Pflege der Zukunft / Perspektive Bildungsanbieter</a:t>
            </a:r>
            <a:endParaRPr lang="de-CH"/>
          </a:p>
        </p:txBody>
      </p:sp>
      <p:sp>
        <p:nvSpPr>
          <p:cNvPr id="4" name="Foliennummernplatzhalter 3"/>
          <p:cNvSpPr>
            <a:spLocks noGrp="1"/>
          </p:cNvSpPr>
          <p:nvPr>
            <p:ph type="sldNum" sz="quarter" idx="21"/>
          </p:nvPr>
        </p:nvSpPr>
        <p:spPr/>
        <p:txBody>
          <a:bodyPr/>
          <a:lstStyle/>
          <a:p>
            <a:fld id="{A3577062-927A-D647-AB9E-FADAF7EDFF0B}" type="slidenum">
              <a:rPr lang="de-CH" smtClean="0"/>
              <a:pPr/>
              <a:t>‹Nr.›</a:t>
            </a:fld>
            <a:endParaRPr lang="de-CH"/>
          </a:p>
        </p:txBody>
      </p:sp>
    </p:spTree>
    <p:extLst>
      <p:ext uri="{BB962C8B-B14F-4D97-AF65-F5344CB8AC3E}">
        <p14:creationId xmlns:p14="http://schemas.microsoft.com/office/powerpoint/2010/main" val="227881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folie_schwarz">
    <p:spTree>
      <p:nvGrpSpPr>
        <p:cNvPr id="1" name=""/>
        <p:cNvGrpSpPr/>
        <p:nvPr/>
      </p:nvGrpSpPr>
      <p:grpSpPr>
        <a:xfrm>
          <a:off x="0" y="0"/>
          <a:ext cx="0" cy="0"/>
          <a:chOff x="0" y="0"/>
          <a:chExt cx="0" cy="0"/>
        </a:xfrm>
      </p:grpSpPr>
      <p:sp>
        <p:nvSpPr>
          <p:cNvPr id="26" name="Bildplatzhalter 11"/>
          <p:cNvSpPr>
            <a:spLocks noGrp="1"/>
          </p:cNvSpPr>
          <p:nvPr>
            <p:ph type="pic" sz="quarter" idx="14"/>
          </p:nvPr>
        </p:nvSpPr>
        <p:spPr>
          <a:xfrm>
            <a:off x="-1" y="1076749"/>
            <a:ext cx="3925889" cy="2591932"/>
          </a:xfrm>
        </p:spPr>
        <p:txBody>
          <a:bodyPr/>
          <a:lstStyle>
            <a:lvl1pPr marL="0" indent="0">
              <a:buNone/>
              <a:defRPr sz="1000">
                <a:latin typeface="Arial"/>
                <a:cs typeface="Arial"/>
              </a:defRPr>
            </a:lvl1pPr>
          </a:lstStyle>
          <a:p>
            <a:r>
              <a:rPr lang="de-DE"/>
              <a:t>Bild durch Klicken auf Symbol hinzufügen</a:t>
            </a:r>
            <a:endParaRPr lang="de-DE" dirty="0"/>
          </a:p>
        </p:txBody>
      </p:sp>
      <p:pic>
        <p:nvPicPr>
          <p:cNvPr id="9" name="Bild 8" descr="bzp_ppt_panel_gru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5760" y="1076749"/>
            <a:ext cx="5254752" cy="2590800"/>
          </a:xfrm>
          <a:prstGeom prst="rect">
            <a:avLst/>
          </a:prstGeom>
        </p:spPr>
      </p:pic>
      <p:sp>
        <p:nvSpPr>
          <p:cNvPr id="10" name="Textplatzhalter 5"/>
          <p:cNvSpPr>
            <a:spLocks noGrp="1"/>
          </p:cNvSpPr>
          <p:nvPr>
            <p:ph type="body" sz="quarter" idx="18" hasCustomPrompt="1"/>
          </p:nvPr>
        </p:nvSpPr>
        <p:spPr>
          <a:xfrm>
            <a:off x="704850" y="3905250"/>
            <a:ext cx="7905750" cy="723900"/>
          </a:xfrm>
        </p:spPr>
        <p:txBody>
          <a:bodyPr/>
          <a:lstStyle>
            <a:lvl1pPr marL="0" indent="0">
              <a:buNone/>
              <a:defRPr>
                <a:solidFill>
                  <a:schemeClr val="tx1"/>
                </a:solidFill>
              </a:defRPr>
            </a:lvl1pPr>
          </a:lstStyle>
          <a:p>
            <a:pPr lvl="0"/>
            <a:r>
              <a:rPr lang="de-DE" dirty="0"/>
              <a:t>Zwischentitel oder Zitat eingeben</a:t>
            </a:r>
          </a:p>
        </p:txBody>
      </p:sp>
      <p:sp>
        <p:nvSpPr>
          <p:cNvPr id="2" name="Datumsplatzhalter 1"/>
          <p:cNvSpPr>
            <a:spLocks noGrp="1"/>
          </p:cNvSpPr>
          <p:nvPr>
            <p:ph type="dt" sz="half" idx="19"/>
          </p:nvPr>
        </p:nvSpPr>
        <p:spPr/>
        <p:txBody>
          <a:bodyPr/>
          <a:lstStyle>
            <a:lvl1pPr>
              <a:defRPr>
                <a:solidFill>
                  <a:schemeClr val="tx1"/>
                </a:solidFill>
              </a:defRPr>
            </a:lvl1pPr>
          </a:lstStyle>
          <a:p>
            <a:fld id="{A48A6A83-90ED-4E89-A618-E09AF30E49D9}" type="datetime1">
              <a:rPr lang="de-CH" smtClean="0"/>
              <a:t>03.09.2020</a:t>
            </a:fld>
            <a:endParaRPr lang="de-CH"/>
          </a:p>
        </p:txBody>
      </p:sp>
      <p:sp>
        <p:nvSpPr>
          <p:cNvPr id="3" name="Fußzeilenplatzhalter 2"/>
          <p:cNvSpPr>
            <a:spLocks noGrp="1"/>
          </p:cNvSpPr>
          <p:nvPr>
            <p:ph type="ftr" sz="quarter" idx="20"/>
          </p:nvPr>
        </p:nvSpPr>
        <p:spPr/>
        <p:txBody>
          <a:bodyPr/>
          <a:lstStyle>
            <a:lvl1pPr>
              <a:defRPr>
                <a:solidFill>
                  <a:schemeClr val="tx1"/>
                </a:solidFill>
              </a:defRPr>
            </a:lvl1pPr>
          </a:lstStyle>
          <a:p>
            <a:pPr>
              <a:defRPr/>
            </a:pPr>
            <a:r>
              <a:rPr lang="de-DE"/>
              <a:t>BZ Pflege / Pflege der Zukunft / Perspektive Bildungsanbieter</a:t>
            </a:r>
            <a:endParaRPr lang="de-CH"/>
          </a:p>
        </p:txBody>
      </p:sp>
      <p:sp>
        <p:nvSpPr>
          <p:cNvPr id="4" name="Foliennummernplatzhalter 3"/>
          <p:cNvSpPr>
            <a:spLocks noGrp="1"/>
          </p:cNvSpPr>
          <p:nvPr>
            <p:ph type="sldNum" sz="quarter" idx="21"/>
          </p:nvPr>
        </p:nvSpPr>
        <p:spPr/>
        <p:txBody>
          <a:bodyPr/>
          <a:lstStyle>
            <a:lvl1pPr>
              <a:defRPr>
                <a:solidFill>
                  <a:schemeClr val="tx1"/>
                </a:solidFill>
              </a:defRPr>
            </a:lvl1pPr>
          </a:lstStyle>
          <a:p>
            <a:fld id="{A3577062-927A-D647-AB9E-FADAF7EDFF0B}" type="slidenum">
              <a:rPr lang="de-CH" smtClean="0"/>
              <a:pPr/>
              <a:t>‹Nr.›</a:t>
            </a:fld>
            <a:endParaRPr lang="de-CH"/>
          </a:p>
        </p:txBody>
      </p:sp>
    </p:spTree>
    <p:extLst>
      <p:ext uri="{BB962C8B-B14F-4D97-AF65-F5344CB8AC3E}">
        <p14:creationId xmlns:p14="http://schemas.microsoft.com/office/powerpoint/2010/main" val="317358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Ablauf">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704850" y="1779588"/>
            <a:ext cx="7908280" cy="2844799"/>
          </a:xfrm>
        </p:spPr>
        <p:txBody>
          <a:bodyPr lIns="36000" rIns="36000">
            <a:noAutofit/>
          </a:bodyPr>
          <a:lstStyle>
            <a:lvl1pPr marL="457200" indent="-457200" algn="l">
              <a:buFont typeface="+mj-lt"/>
              <a:buAutoNum type="arabicPeriod"/>
              <a:defRPr sz="2000">
                <a:latin typeface="Arial"/>
                <a:cs typeface="Arial"/>
              </a:defRPr>
            </a:lvl1pPr>
            <a:lvl2pPr marL="361950" indent="0" algn="l">
              <a:buNone/>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stStyle>
          <a:p>
            <a:pPr lvl="0"/>
            <a:r>
              <a:rPr lang="de-CH" dirty="0"/>
              <a:t>Mastertextformat bearbeiten</a:t>
            </a:r>
          </a:p>
        </p:txBody>
      </p:sp>
      <p:sp>
        <p:nvSpPr>
          <p:cNvPr id="4" name="Datumsplatzhalter 3"/>
          <p:cNvSpPr>
            <a:spLocks noGrp="1"/>
          </p:cNvSpPr>
          <p:nvPr>
            <p:ph type="dt" sz="half" idx="10"/>
          </p:nvPr>
        </p:nvSpPr>
        <p:spPr/>
        <p:txBody>
          <a:bodyPr/>
          <a:lstStyle/>
          <a:p>
            <a:fld id="{45567E83-957C-4C01-96EB-5DCC6535F43D}" type="datetime1">
              <a:rPr lang="de-CH" smtClean="0"/>
              <a:t>03.09.2020</a:t>
            </a:fld>
            <a:endParaRPr lang="de-CH"/>
          </a:p>
        </p:txBody>
      </p:sp>
      <p:sp>
        <p:nvSpPr>
          <p:cNvPr id="8" name="Fußzeilenplatzhalter 7"/>
          <p:cNvSpPr>
            <a:spLocks noGrp="1"/>
          </p:cNvSpPr>
          <p:nvPr>
            <p:ph type="ftr" sz="quarter" idx="11"/>
          </p:nvPr>
        </p:nvSpPr>
        <p:spPr/>
        <p:txBody>
          <a:bodyPr/>
          <a:lstStyle/>
          <a:p>
            <a:pPr>
              <a:defRPr/>
            </a:pPr>
            <a:r>
              <a:rPr lang="de-DE"/>
              <a:t>BZ Pflege / Pflege der Zukunft / Perspektive Bildungsanbieter</a:t>
            </a:r>
            <a:endParaRPr lang="de-CH"/>
          </a:p>
        </p:txBody>
      </p:sp>
      <p:sp>
        <p:nvSpPr>
          <p:cNvPr id="9" name="Foliennummernplatzhalter 8"/>
          <p:cNvSpPr>
            <a:spLocks noGrp="1"/>
          </p:cNvSpPr>
          <p:nvPr>
            <p:ph type="sldNum" sz="quarter" idx="12"/>
          </p:nvPr>
        </p:nvSpPr>
        <p:spPr/>
        <p:txBody>
          <a:bodyPr/>
          <a:lstStyle/>
          <a:p>
            <a:fld id="{A3577062-927A-D647-AB9E-FADAF7EDFF0B}" type="slidenum">
              <a:rPr lang="de-CH" smtClean="0"/>
              <a:pPr/>
              <a:t>‹Nr.›</a:t>
            </a:fld>
            <a:endParaRPr lang="de-CH"/>
          </a:p>
        </p:txBody>
      </p:sp>
      <p:sp>
        <p:nvSpPr>
          <p:cNvPr id="5" name="Titel 4"/>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146589722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Ablauf schwarz">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704850" y="1779588"/>
            <a:ext cx="7908280" cy="2844799"/>
          </a:xfrm>
        </p:spPr>
        <p:txBody>
          <a:bodyPr lIns="36000" rIns="36000">
            <a:noAutofit/>
          </a:bodyPr>
          <a:lstStyle>
            <a:lvl1pPr marL="457200" indent="-457200" algn="l">
              <a:buFont typeface="+mj-lt"/>
              <a:buAutoNum type="arabicPeriod"/>
              <a:defRPr sz="2000">
                <a:latin typeface="Arial"/>
                <a:cs typeface="Arial"/>
              </a:defRPr>
            </a:lvl1pPr>
            <a:lvl2pPr marL="361950" indent="0" algn="l">
              <a:buNone/>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stStyle>
          <a:p>
            <a:pPr lvl="0"/>
            <a:r>
              <a:rPr lang="de-CH" dirty="0"/>
              <a:t>Mastertextformat bearbeiten</a:t>
            </a:r>
          </a:p>
        </p:txBody>
      </p:sp>
      <p:sp>
        <p:nvSpPr>
          <p:cNvPr id="4" name="Datumsplatzhalter 3"/>
          <p:cNvSpPr>
            <a:spLocks noGrp="1"/>
          </p:cNvSpPr>
          <p:nvPr>
            <p:ph type="dt" sz="half" idx="10"/>
          </p:nvPr>
        </p:nvSpPr>
        <p:spPr/>
        <p:txBody>
          <a:bodyPr/>
          <a:lstStyle>
            <a:lvl1pPr>
              <a:defRPr>
                <a:solidFill>
                  <a:schemeClr val="tx1"/>
                </a:solidFill>
              </a:defRPr>
            </a:lvl1pPr>
          </a:lstStyle>
          <a:p>
            <a:fld id="{7ED8EF72-E137-462A-8D20-E6210131E7D2}" type="datetime1">
              <a:rPr lang="de-CH" smtClean="0"/>
              <a:t>03.09.2020</a:t>
            </a:fld>
            <a:endParaRPr lang="de-CH"/>
          </a:p>
        </p:txBody>
      </p:sp>
      <p:sp>
        <p:nvSpPr>
          <p:cNvPr id="8" name="Fußzeilenplatzhalter 7"/>
          <p:cNvSpPr>
            <a:spLocks noGrp="1"/>
          </p:cNvSpPr>
          <p:nvPr>
            <p:ph type="ftr" sz="quarter" idx="11"/>
          </p:nvPr>
        </p:nvSpPr>
        <p:spPr/>
        <p:txBody>
          <a:bodyPr/>
          <a:lstStyle>
            <a:lvl1pPr>
              <a:defRPr>
                <a:solidFill>
                  <a:schemeClr val="tx1"/>
                </a:solidFill>
              </a:defRPr>
            </a:lvl1pPr>
          </a:lstStyle>
          <a:p>
            <a:pPr>
              <a:defRPr/>
            </a:pPr>
            <a:r>
              <a:rPr lang="de-DE"/>
              <a:t>BZ Pflege / Pflege der Zukunft / Perspektive Bildungsanbieter</a:t>
            </a:r>
            <a:endParaRPr lang="de-CH"/>
          </a:p>
        </p:txBody>
      </p:sp>
      <p:sp>
        <p:nvSpPr>
          <p:cNvPr id="9" name="Foliennummernplatzhalter 8"/>
          <p:cNvSpPr>
            <a:spLocks noGrp="1"/>
          </p:cNvSpPr>
          <p:nvPr>
            <p:ph type="sldNum" sz="quarter" idx="12"/>
          </p:nvPr>
        </p:nvSpPr>
        <p:spPr/>
        <p:txBody>
          <a:bodyPr/>
          <a:lstStyle>
            <a:lvl1pPr>
              <a:defRPr>
                <a:solidFill>
                  <a:schemeClr val="tx1"/>
                </a:solidFill>
              </a:defRPr>
            </a:lvl1pPr>
          </a:lstStyle>
          <a:p>
            <a:fld id="{A3577062-927A-D647-AB9E-FADAF7EDFF0B}" type="slidenum">
              <a:rPr lang="de-CH" smtClean="0"/>
              <a:pPr/>
              <a:t>‹Nr.›</a:t>
            </a:fld>
            <a:endParaRPr lang="de-CH"/>
          </a:p>
        </p:txBody>
      </p:sp>
      <p:sp>
        <p:nvSpPr>
          <p:cNvPr id="5" name="Titel 4"/>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Tree>
    <p:extLst>
      <p:ext uri="{BB962C8B-B14F-4D97-AF65-F5344CB8AC3E}">
        <p14:creationId xmlns:p14="http://schemas.microsoft.com/office/powerpoint/2010/main" val="305644094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_gruen">
    <p:spTree>
      <p:nvGrpSpPr>
        <p:cNvPr id="1" name=""/>
        <p:cNvGrpSpPr/>
        <p:nvPr/>
      </p:nvGrpSpPr>
      <p:grpSpPr>
        <a:xfrm>
          <a:off x="0" y="0"/>
          <a:ext cx="0" cy="0"/>
          <a:chOff x="0" y="0"/>
          <a:chExt cx="0" cy="0"/>
        </a:xfrm>
      </p:grpSpPr>
      <p:sp>
        <p:nvSpPr>
          <p:cNvPr id="3" name="Inhaltsplatzhalter 2"/>
          <p:cNvSpPr>
            <a:spLocks noGrp="1"/>
          </p:cNvSpPr>
          <p:nvPr>
            <p:ph idx="1"/>
          </p:nvPr>
        </p:nvSpPr>
        <p:spPr>
          <a:xfrm>
            <a:off x="711200" y="1779588"/>
            <a:ext cx="7901930" cy="2844799"/>
          </a:xfrm>
        </p:spPr>
        <p:txBody>
          <a:bodyPr lIns="36000" rIns="36000">
            <a:noAutofit/>
          </a:bodyPr>
          <a:lstStyle>
            <a:lvl1pPr algn="l">
              <a:defRPr sz="2000">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itel 3"/>
          <p:cNvSpPr>
            <a:spLocks noGrp="1"/>
          </p:cNvSpPr>
          <p:nvPr>
            <p:ph type="title"/>
          </p:nvPr>
        </p:nvSpPr>
        <p:spPr/>
        <p:txBody>
          <a:bodyPr/>
          <a:lstStyle/>
          <a:p>
            <a:r>
              <a:rPr lang="de-DE"/>
              <a:t>Titelmasterformat durch Klicken bearbeiten</a:t>
            </a:r>
            <a:endParaRPr lang="de-CH"/>
          </a:p>
        </p:txBody>
      </p:sp>
      <p:sp>
        <p:nvSpPr>
          <p:cNvPr id="8" name="Datumsplatzhalter 7"/>
          <p:cNvSpPr>
            <a:spLocks noGrp="1"/>
          </p:cNvSpPr>
          <p:nvPr>
            <p:ph type="dt" sz="half" idx="10"/>
          </p:nvPr>
        </p:nvSpPr>
        <p:spPr/>
        <p:txBody>
          <a:bodyPr/>
          <a:lstStyle/>
          <a:p>
            <a:fld id="{DFD01898-06D7-414E-A83F-B1A882624160}" type="datetime1">
              <a:rPr lang="de-CH" smtClean="0"/>
              <a:t>03.09.2020</a:t>
            </a:fld>
            <a:endParaRPr lang="de-CH"/>
          </a:p>
        </p:txBody>
      </p:sp>
      <p:sp>
        <p:nvSpPr>
          <p:cNvPr id="9" name="Fußzeilenplatzhalter 8"/>
          <p:cNvSpPr>
            <a:spLocks noGrp="1"/>
          </p:cNvSpPr>
          <p:nvPr>
            <p:ph type="ftr" sz="quarter" idx="11"/>
          </p:nvPr>
        </p:nvSpPr>
        <p:spPr/>
        <p:txBody>
          <a:bodyPr/>
          <a:lstStyle/>
          <a:p>
            <a:pPr>
              <a:defRPr/>
            </a:pPr>
            <a:r>
              <a:rPr lang="de-DE"/>
              <a:t>BZ Pflege / Pflege der Zukunft / Perspektive Bildungsanbieter</a:t>
            </a:r>
            <a:endParaRPr lang="de-CH"/>
          </a:p>
        </p:txBody>
      </p:sp>
      <p:sp>
        <p:nvSpPr>
          <p:cNvPr id="10" name="Foliennummernplatzhalter 9"/>
          <p:cNvSpPr>
            <a:spLocks noGrp="1"/>
          </p:cNvSpPr>
          <p:nvPr>
            <p:ph type="sldNum" sz="quarter" idx="12"/>
          </p:nvPr>
        </p:nvSpPr>
        <p:spPr/>
        <p:txBody>
          <a:bodyPr/>
          <a:lstStyle/>
          <a:p>
            <a:fld id="{A3577062-927A-D647-AB9E-FADAF7EDFF0B}" type="slidenum">
              <a:rPr lang="de-CH" smtClean="0"/>
              <a:pPr/>
              <a:t>‹Nr.›</a:t>
            </a:fld>
            <a:endParaRPr lang="de-CH"/>
          </a:p>
        </p:txBody>
      </p:sp>
    </p:spTree>
    <p:extLst>
      <p:ext uri="{BB962C8B-B14F-4D97-AF65-F5344CB8AC3E}">
        <p14:creationId xmlns:p14="http://schemas.microsoft.com/office/powerpoint/2010/main" val="32468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_schwarz">
    <p:spTree>
      <p:nvGrpSpPr>
        <p:cNvPr id="1" name=""/>
        <p:cNvGrpSpPr/>
        <p:nvPr/>
      </p:nvGrpSpPr>
      <p:grpSpPr>
        <a:xfrm>
          <a:off x="0" y="0"/>
          <a:ext cx="0" cy="0"/>
          <a:chOff x="0" y="0"/>
          <a:chExt cx="0" cy="0"/>
        </a:xfrm>
      </p:grpSpPr>
      <p:sp>
        <p:nvSpPr>
          <p:cNvPr id="3" name="Inhaltsplatzhalter 2"/>
          <p:cNvSpPr>
            <a:spLocks noGrp="1"/>
          </p:cNvSpPr>
          <p:nvPr>
            <p:ph idx="1"/>
          </p:nvPr>
        </p:nvSpPr>
        <p:spPr>
          <a:xfrm>
            <a:off x="711200" y="1779588"/>
            <a:ext cx="7901930" cy="2844799"/>
          </a:xfrm>
        </p:spPr>
        <p:txBody>
          <a:bodyPr lIns="36000" rIns="36000">
            <a:noAutofit/>
          </a:bodyPr>
          <a:lstStyle>
            <a:lvl1pPr algn="l">
              <a:defRPr sz="2000">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itel 3"/>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8" name="Datumsplatzhalter 7"/>
          <p:cNvSpPr>
            <a:spLocks noGrp="1"/>
          </p:cNvSpPr>
          <p:nvPr>
            <p:ph type="dt" sz="half" idx="10"/>
          </p:nvPr>
        </p:nvSpPr>
        <p:spPr/>
        <p:txBody>
          <a:bodyPr/>
          <a:lstStyle>
            <a:lvl1pPr>
              <a:defRPr>
                <a:solidFill>
                  <a:schemeClr val="tx1"/>
                </a:solidFill>
              </a:defRPr>
            </a:lvl1pPr>
          </a:lstStyle>
          <a:p>
            <a:fld id="{154C2ECC-8EBE-4D8F-8B9E-0F28F0F6FB05}" type="datetime1">
              <a:rPr lang="de-CH" smtClean="0"/>
              <a:t>03.09.2020</a:t>
            </a:fld>
            <a:endParaRPr lang="de-CH"/>
          </a:p>
        </p:txBody>
      </p:sp>
      <p:sp>
        <p:nvSpPr>
          <p:cNvPr id="9" name="Fußzeilenplatzhalter 8"/>
          <p:cNvSpPr>
            <a:spLocks noGrp="1"/>
          </p:cNvSpPr>
          <p:nvPr>
            <p:ph type="ftr" sz="quarter" idx="11"/>
          </p:nvPr>
        </p:nvSpPr>
        <p:spPr/>
        <p:txBody>
          <a:bodyPr/>
          <a:lstStyle>
            <a:lvl1pPr>
              <a:defRPr>
                <a:solidFill>
                  <a:schemeClr val="tx1"/>
                </a:solidFill>
              </a:defRPr>
            </a:lvl1pPr>
          </a:lstStyle>
          <a:p>
            <a:pPr>
              <a:defRPr/>
            </a:pPr>
            <a:r>
              <a:rPr lang="de-DE"/>
              <a:t>BZ Pflege / Pflege der Zukunft / Perspektive Bildungsanbieter</a:t>
            </a:r>
            <a:endParaRPr lang="de-CH"/>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A3577062-927A-D647-AB9E-FADAF7EDFF0B}" type="slidenum">
              <a:rPr lang="de-CH" smtClean="0"/>
              <a:pPr/>
              <a:t>‹Nr.›</a:t>
            </a:fld>
            <a:endParaRPr lang="de-CH"/>
          </a:p>
        </p:txBody>
      </p:sp>
    </p:spTree>
    <p:extLst>
      <p:ext uri="{BB962C8B-B14F-4D97-AF65-F5344CB8AC3E}">
        <p14:creationId xmlns:p14="http://schemas.microsoft.com/office/powerpoint/2010/main" val="329266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it Inhalt nu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721246" y="1779588"/>
            <a:ext cx="7891884" cy="2844799"/>
          </a:xfrm>
        </p:spPr>
        <p:txBody>
          <a:bodyPr lIns="36000" rIns="36000">
            <a:noAutofit/>
          </a:bodyPr>
          <a:lstStyle>
            <a:lvl1pPr marL="0" indent="0" algn="l">
              <a:buFont typeface="+mj-lt"/>
              <a:buNone/>
              <a:defRPr sz="2000">
                <a:latin typeface="Arial"/>
                <a:cs typeface="Arial"/>
              </a:defRPr>
            </a:lvl1pPr>
            <a:lvl2pPr marL="361950" indent="0" algn="l">
              <a:buNone/>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stStyle>
          <a:p>
            <a:pPr lvl="0"/>
            <a:r>
              <a:rPr lang="de-CH" dirty="0"/>
              <a:t>Text eingeben oder Inhaltselement auswählen</a:t>
            </a:r>
          </a:p>
        </p:txBody>
      </p:sp>
      <p:sp>
        <p:nvSpPr>
          <p:cNvPr id="4" name="Datumsplatzhalter 3"/>
          <p:cNvSpPr>
            <a:spLocks noGrp="1"/>
          </p:cNvSpPr>
          <p:nvPr>
            <p:ph type="dt" sz="half" idx="10"/>
          </p:nvPr>
        </p:nvSpPr>
        <p:spPr/>
        <p:txBody>
          <a:bodyPr/>
          <a:lstStyle/>
          <a:p>
            <a:fld id="{C33F7D1D-2C4C-4A36-85AA-3B58FEA55E90}" type="datetime1">
              <a:rPr lang="de-CH" smtClean="0"/>
              <a:t>03.09.2020</a:t>
            </a:fld>
            <a:endParaRPr lang="de-CH"/>
          </a:p>
        </p:txBody>
      </p:sp>
      <p:sp>
        <p:nvSpPr>
          <p:cNvPr id="8" name="Fußzeilenplatzhalter 7"/>
          <p:cNvSpPr>
            <a:spLocks noGrp="1"/>
          </p:cNvSpPr>
          <p:nvPr>
            <p:ph type="ftr" sz="quarter" idx="11"/>
          </p:nvPr>
        </p:nvSpPr>
        <p:spPr/>
        <p:txBody>
          <a:bodyPr/>
          <a:lstStyle/>
          <a:p>
            <a:pPr>
              <a:defRPr/>
            </a:pPr>
            <a:r>
              <a:rPr lang="de-DE"/>
              <a:t>BZ Pflege / Pflege der Zukunft / Perspektive Bildungsanbieter</a:t>
            </a:r>
            <a:endParaRPr lang="de-CH"/>
          </a:p>
        </p:txBody>
      </p:sp>
      <p:sp>
        <p:nvSpPr>
          <p:cNvPr id="9" name="Foliennummernplatzhalter 8"/>
          <p:cNvSpPr>
            <a:spLocks noGrp="1"/>
          </p:cNvSpPr>
          <p:nvPr>
            <p:ph type="sldNum" sz="quarter" idx="12"/>
          </p:nvPr>
        </p:nvSpPr>
        <p:spPr/>
        <p:txBody>
          <a:bodyPr/>
          <a:lstStyle/>
          <a:p>
            <a:fld id="{A3577062-927A-D647-AB9E-FADAF7EDFF0B}" type="slidenum">
              <a:rPr lang="de-CH" smtClean="0"/>
              <a:pPr/>
              <a:t>‹Nr.›</a:t>
            </a:fld>
            <a:endParaRPr lang="de-CH"/>
          </a:p>
        </p:txBody>
      </p:sp>
      <p:sp>
        <p:nvSpPr>
          <p:cNvPr id="5" name="Titel 4"/>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2042207822"/>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711200" y="987425"/>
            <a:ext cx="7893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CH" dirty="0"/>
              <a:t>Mastertitelformat bearbeiten</a:t>
            </a:r>
          </a:p>
        </p:txBody>
      </p:sp>
      <p:sp>
        <p:nvSpPr>
          <p:cNvPr id="1027" name="Textplatzhalter 2"/>
          <p:cNvSpPr>
            <a:spLocks noGrp="1"/>
          </p:cNvSpPr>
          <p:nvPr>
            <p:ph type="body" idx="1"/>
          </p:nvPr>
        </p:nvSpPr>
        <p:spPr bwMode="auto">
          <a:xfrm>
            <a:off x="711200" y="1779587"/>
            <a:ext cx="78930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4" name="Datumsplatzhalter 3"/>
          <p:cNvSpPr>
            <a:spLocks noGrp="1"/>
          </p:cNvSpPr>
          <p:nvPr>
            <p:ph type="dt" sz="half" idx="2"/>
          </p:nvPr>
        </p:nvSpPr>
        <p:spPr>
          <a:xfrm>
            <a:off x="5292192" y="4767263"/>
            <a:ext cx="1008000" cy="273844"/>
          </a:xfrm>
          <a:prstGeom prst="rect">
            <a:avLst/>
          </a:prstGeom>
        </p:spPr>
        <p:txBody>
          <a:bodyPr vert="horz" wrap="square" lIns="0" tIns="0" rIns="0" bIns="0" numCol="1" anchor="ctr" anchorCtr="0" compatLnSpc="1">
            <a:prstTxWarp prst="textNoShape">
              <a:avLst/>
            </a:prstTxWarp>
          </a:bodyPr>
          <a:lstStyle>
            <a:lvl1pPr>
              <a:defRPr sz="900">
                <a:solidFill>
                  <a:schemeClr val="tx1"/>
                </a:solidFill>
                <a:latin typeface="Arial" panose="020B0604020202020204" pitchFamily="34" charset="0"/>
                <a:cs typeface="Arial" panose="020B0604020202020204" pitchFamily="34" charset="0"/>
              </a:defRPr>
            </a:lvl1pPr>
          </a:lstStyle>
          <a:p>
            <a:fld id="{AD1FD9E9-B9D0-4D2E-A95D-BFB3BBADFAD2}" type="datetime1">
              <a:rPr lang="de-CH" smtClean="0"/>
              <a:pPr/>
              <a:t>03.09.2020</a:t>
            </a:fld>
            <a:endParaRPr lang="de-CH"/>
          </a:p>
        </p:txBody>
      </p:sp>
      <p:sp>
        <p:nvSpPr>
          <p:cNvPr id="5" name="Fußzeilenplatzhalter 4"/>
          <p:cNvSpPr>
            <a:spLocks noGrp="1"/>
          </p:cNvSpPr>
          <p:nvPr>
            <p:ph type="ftr" sz="quarter" idx="3"/>
          </p:nvPr>
        </p:nvSpPr>
        <p:spPr>
          <a:xfrm>
            <a:off x="715318" y="4767263"/>
            <a:ext cx="4464000" cy="273844"/>
          </a:xfrm>
          <a:prstGeom prst="rect">
            <a:avLst/>
          </a:prstGeom>
        </p:spPr>
        <p:txBody>
          <a:bodyPr vert="horz" lIns="0" tIns="0" rIns="0" bIns="0" rtlCol="0" anchor="ctr"/>
          <a:lstStyle>
            <a:lvl1pPr algn="l" fontAlgn="auto">
              <a:spcBef>
                <a:spcPts val="0"/>
              </a:spcBef>
              <a:spcAft>
                <a:spcPts val="0"/>
              </a:spcAft>
              <a:defRPr sz="900" dirty="0">
                <a:solidFill>
                  <a:schemeClr val="tx1"/>
                </a:solidFill>
                <a:latin typeface="Arial" panose="020B0604020202020204" pitchFamily="34" charset="0"/>
                <a:ea typeface="+mn-ea"/>
                <a:cs typeface="Arial" panose="020B0604020202020204" pitchFamily="34" charset="0"/>
              </a:defRPr>
            </a:lvl1pPr>
          </a:lstStyle>
          <a:p>
            <a:pPr>
              <a:defRPr/>
            </a:pPr>
            <a:r>
              <a:rPr lang="de-DE"/>
              <a:t>BZ Pflege / Pflege der Zukunft / Perspektive Bildungsanbieter</a:t>
            </a:r>
            <a:endParaRPr lang="de-CH"/>
          </a:p>
        </p:txBody>
      </p:sp>
      <p:sp>
        <p:nvSpPr>
          <p:cNvPr id="6" name="Foliennummernplatzhalter 5"/>
          <p:cNvSpPr>
            <a:spLocks noGrp="1"/>
          </p:cNvSpPr>
          <p:nvPr>
            <p:ph type="sldNum" sz="quarter" idx="4"/>
          </p:nvPr>
        </p:nvSpPr>
        <p:spPr>
          <a:xfrm>
            <a:off x="8100448" y="4767263"/>
            <a:ext cx="504000" cy="273844"/>
          </a:xfrm>
          <a:prstGeom prst="rect">
            <a:avLst/>
          </a:prstGeom>
        </p:spPr>
        <p:txBody>
          <a:bodyPr vert="horz" wrap="square" lIns="0" tIns="0" rIns="0" bIns="0" numCol="1" anchor="ctr" anchorCtr="0" compatLnSpc="1">
            <a:prstTxWarp prst="textNoShape">
              <a:avLst/>
            </a:prstTxWarp>
          </a:bodyPr>
          <a:lstStyle>
            <a:lvl1pPr algn="r">
              <a:defRPr sz="900">
                <a:solidFill>
                  <a:schemeClr val="tx1"/>
                </a:solidFill>
                <a:latin typeface="Arial" panose="020B0604020202020204" pitchFamily="34" charset="0"/>
                <a:cs typeface="Arial" panose="020B0604020202020204" pitchFamily="34" charset="0"/>
              </a:defRPr>
            </a:lvl1pPr>
          </a:lstStyle>
          <a:p>
            <a:fld id="{A3577062-927A-D647-AB9E-FADAF7EDFF0B}" type="slidenum">
              <a:rPr lang="de-CH" smtClean="0"/>
              <a:pPr/>
              <a:t>‹Nr.›</a:t>
            </a:fld>
            <a:endParaRPr lang="de-CH"/>
          </a:p>
        </p:txBody>
      </p:sp>
      <p:pic>
        <p:nvPicPr>
          <p:cNvPr id="8" name="Bild 7" descr="bzp_ppt_vorlage_16_9_bg_weiss_logo.pdf"/>
          <p:cNvPicPr>
            <a:picLocks noChangeAspect="1"/>
          </p:cNvPicPr>
          <p:nvPr/>
        </p:nvPicPr>
        <p:blipFill rotWithShape="1">
          <a:blip r:embed="rId17">
            <a:extLst>
              <a:ext uri="{28A0092B-C50C-407E-A947-70E740481C1C}">
                <a14:useLocalDpi xmlns:a14="http://schemas.microsoft.com/office/drawing/2010/main" val="0"/>
              </a:ext>
            </a:extLst>
          </a:blip>
          <a:srcRect r="68112" b="85000"/>
          <a:stretch/>
        </p:blipFill>
        <p:spPr>
          <a:xfrm>
            <a:off x="0" y="0"/>
            <a:ext cx="2915816" cy="77155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723" r:id="rId2"/>
    <p:sldLayoutId id="2147483717" r:id="rId3"/>
    <p:sldLayoutId id="2147483724" r:id="rId4"/>
    <p:sldLayoutId id="2147483718" r:id="rId5"/>
    <p:sldLayoutId id="2147483725" r:id="rId6"/>
    <p:sldLayoutId id="2147483690" r:id="rId7"/>
    <p:sldLayoutId id="2147483726" r:id="rId8"/>
    <p:sldLayoutId id="2147483719" r:id="rId9"/>
    <p:sldLayoutId id="2147483727" r:id="rId10"/>
    <p:sldLayoutId id="2147483720" r:id="rId11"/>
    <p:sldLayoutId id="2147483728" r:id="rId12"/>
    <p:sldLayoutId id="2147483721" r:id="rId13"/>
    <p:sldLayoutId id="2147483729" r:id="rId14"/>
    <p:sldLayoutId id="2147483722" r:id="rId15"/>
  </p:sldLayoutIdLst>
  <p:hf sldNum="0" hdr="0" dt="0"/>
  <p:txStyles>
    <p:titleStyle>
      <a:lvl1pPr algn="l" defTabSz="457200" rtl="0" eaLnBrk="1" fontAlgn="base" hangingPunct="1">
        <a:spcBef>
          <a:spcPct val="0"/>
        </a:spcBef>
        <a:spcAft>
          <a:spcPct val="0"/>
        </a:spcAft>
        <a:defRPr sz="2000" b="1" kern="1200">
          <a:solidFill>
            <a:schemeClr val="tx1"/>
          </a:solidFill>
          <a:latin typeface="Arial" panose="020B0604020202020204" pitchFamily="34" charset="0"/>
          <a:ea typeface="ＭＳ Ｐゴシック" charset="0"/>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57188" indent="-357188"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1pPr>
      <a:lvl2pPr marL="719138" indent="-3619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2pPr>
      <a:lvl3pPr marL="1074738" indent="-355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3pPr>
      <a:lvl4pPr marL="1436688" indent="-3619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1793875" indent="-357188"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48" userDrawn="1">
          <p15:clr>
            <a:srgbClr val="F26B43"/>
          </p15:clr>
        </p15:guide>
        <p15:guide id="4" pos="5420" userDrawn="1">
          <p15:clr>
            <a:srgbClr val="F26B43"/>
          </p15:clr>
        </p15:guide>
        <p15:guide id="5" orient="horz" pos="622" userDrawn="1">
          <p15:clr>
            <a:srgbClr val="F26B43"/>
          </p15:clr>
        </p15:guide>
        <p15:guide id="6" orient="horz" pos="1121" userDrawn="1">
          <p15:clr>
            <a:srgbClr val="F26B43"/>
          </p15:clr>
        </p15:guide>
        <p15:guide id="7" orient="horz" pos="29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ilt-solutions.de/news/e-learning-blended-learning.html" TargetMode="External"/><Relationship Id="rId2" Type="http://schemas.openxmlformats.org/officeDocument/2006/relationships/hyperlink" Target="https://blog.hwr-berlin.de/elerner/ein-plaedoyer-fuer-blended-learning-meine-top-10-gruende/#more-12644"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www.pflegelaufbahn-bzpflege.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sbfi.admin.ch/sbfi/de/home/bildung/mobilitaet/nqr.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2A8C21C0-6E26-4ED2-8051-0C63BC86D553}"/>
              </a:ext>
            </a:extLst>
          </p:cNvPr>
          <p:cNvPicPr>
            <a:picLocks noGrp="1" noChangeAspect="1"/>
          </p:cNvPicPr>
          <p:nvPr>
            <p:ph idx="1"/>
          </p:nvPr>
        </p:nvPicPr>
        <p:blipFill rotWithShape="1">
          <a:blip r:embed="rId3"/>
          <a:srcRect t="12005" r="2" b="34104"/>
          <a:stretch/>
        </p:blipFill>
        <p:spPr>
          <a:xfrm>
            <a:off x="704850" y="1779588"/>
            <a:ext cx="7908280" cy="2844799"/>
          </a:xfrm>
          <a:prstGeom prst="rect">
            <a:avLst/>
          </a:prstGeom>
          <a:noFill/>
        </p:spPr>
      </p:pic>
      <p:sp>
        <p:nvSpPr>
          <p:cNvPr id="10" name="Footer Placeholder 2">
            <a:extLst>
              <a:ext uri="{FF2B5EF4-FFF2-40B4-BE49-F238E27FC236}">
                <a16:creationId xmlns:a16="http://schemas.microsoft.com/office/drawing/2014/main" id="{A8AD0471-3B47-4DA1-8D51-6E71C88A586E}"/>
              </a:ext>
            </a:extLst>
          </p:cNvPr>
          <p:cNvSpPr>
            <a:spLocks noGrp="1"/>
          </p:cNvSpPr>
          <p:nvPr>
            <p:ph type="ftr" sz="quarter" idx="11"/>
          </p:nvPr>
        </p:nvSpPr>
        <p:spPr>
          <a:xfrm>
            <a:off x="715318" y="4767263"/>
            <a:ext cx="4464000" cy="273844"/>
          </a:xfrm>
        </p:spPr>
        <p:txBody>
          <a:bodyPr/>
          <a:lstStyle/>
          <a:p>
            <a:pPr>
              <a:spcAft>
                <a:spcPts val="600"/>
              </a:spcAft>
              <a:defRPr/>
            </a:pPr>
            <a:r>
              <a:rPr lang="de-DE"/>
              <a:t>BZ Pflege / Pflege der Zukunft / Perspektive Bildungsanbieter</a:t>
            </a:r>
            <a:endParaRPr lang="de-CH"/>
          </a:p>
        </p:txBody>
      </p:sp>
      <p:sp>
        <p:nvSpPr>
          <p:cNvPr id="12" name="Title 3">
            <a:extLst>
              <a:ext uri="{FF2B5EF4-FFF2-40B4-BE49-F238E27FC236}">
                <a16:creationId xmlns:a16="http://schemas.microsoft.com/office/drawing/2014/main" id="{955C52A5-E52F-4C6C-9364-134BFE4A7622}"/>
              </a:ext>
            </a:extLst>
          </p:cNvPr>
          <p:cNvSpPr>
            <a:spLocks noGrp="1"/>
          </p:cNvSpPr>
          <p:nvPr>
            <p:ph type="title"/>
          </p:nvPr>
        </p:nvSpPr>
        <p:spPr>
          <a:xfrm>
            <a:off x="711200" y="987425"/>
            <a:ext cx="7893050" cy="792163"/>
          </a:xfrm>
        </p:spPr>
        <p:txBody>
          <a:bodyPr/>
          <a:lstStyle/>
          <a:p>
            <a:r>
              <a:rPr lang="en-US" dirty="0" err="1"/>
              <a:t>Vorbereitunglehrgänge</a:t>
            </a:r>
            <a:r>
              <a:rPr lang="en-US" dirty="0"/>
              <a:t> </a:t>
            </a:r>
            <a:r>
              <a:rPr lang="en-US" dirty="0" err="1"/>
              <a:t>eigenössische</a:t>
            </a:r>
            <a:r>
              <a:rPr lang="en-US" dirty="0"/>
              <a:t> </a:t>
            </a:r>
            <a:r>
              <a:rPr lang="en-US" dirty="0" err="1"/>
              <a:t>Prüfungen</a:t>
            </a:r>
            <a:br>
              <a:rPr lang="en-US" dirty="0"/>
            </a:br>
            <a:endParaRPr lang="en-US" dirty="0"/>
          </a:p>
        </p:txBody>
      </p:sp>
    </p:spTree>
    <p:extLst>
      <p:ext uri="{BB962C8B-B14F-4D97-AF65-F5344CB8AC3E}">
        <p14:creationId xmlns:p14="http://schemas.microsoft.com/office/powerpoint/2010/main" val="286069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5EA1AFB-52E7-4D27-95DF-6EEF3B0A1348}"/>
              </a:ext>
            </a:extLst>
          </p:cNvPr>
          <p:cNvSpPr>
            <a:spLocks noGrp="1"/>
          </p:cNvSpPr>
          <p:nvPr>
            <p:ph idx="1"/>
          </p:nvPr>
        </p:nvSpPr>
        <p:spPr>
          <a:xfrm>
            <a:off x="719949" y="2116851"/>
            <a:ext cx="3219078" cy="2340669"/>
          </a:xfrm>
        </p:spPr>
        <p:txBody>
          <a:bodyPr/>
          <a:lstStyle/>
          <a:p>
            <a:pPr marL="0" indent="0">
              <a:buNone/>
            </a:pPr>
            <a:r>
              <a:rPr lang="de-CH" sz="1400" dirty="0"/>
              <a:t>Herausforderungen:</a:t>
            </a:r>
          </a:p>
          <a:p>
            <a:pPr marL="342900" indent="-342900">
              <a:buFont typeface="Arial" panose="020B0604020202020204" pitchFamily="34" charset="0"/>
              <a:buChar char="•"/>
            </a:pPr>
            <a:r>
              <a:rPr lang="de-CH" sz="1400" dirty="0"/>
              <a:t>unterschiedliche Modulgrössen</a:t>
            </a:r>
          </a:p>
          <a:p>
            <a:pPr marL="342900" indent="-342900">
              <a:buFont typeface="Arial" panose="020B0604020202020204" pitchFamily="34" charset="0"/>
              <a:buChar char="•"/>
            </a:pPr>
            <a:r>
              <a:rPr lang="de-CH" sz="1400" dirty="0"/>
              <a:t>frei modularisiert</a:t>
            </a:r>
          </a:p>
          <a:p>
            <a:pPr marL="342900" indent="-342900">
              <a:buFont typeface="Arial" panose="020B0604020202020204" pitchFamily="34" charset="0"/>
              <a:buChar char="•"/>
            </a:pPr>
            <a:r>
              <a:rPr lang="de-CH" sz="1400" dirty="0"/>
              <a:t>attraktive, Handlungskompetenzorientierte Module konzipieren</a:t>
            </a:r>
          </a:p>
          <a:p>
            <a:pPr marL="285750" indent="-285750">
              <a:buFont typeface="Arial" panose="020B0604020202020204" pitchFamily="34" charset="0"/>
              <a:buChar char="•"/>
            </a:pPr>
            <a:r>
              <a:rPr lang="de-CH" sz="1400" dirty="0"/>
              <a:t>v.a. bei vertiefungsübergreifenden Modulen sehr viel Stoff für wenig Zeit – ZLG</a:t>
            </a:r>
          </a:p>
          <a:p>
            <a:pPr marL="0" indent="0">
              <a:buNone/>
            </a:pPr>
            <a:endParaRPr lang="de-CH" sz="1400" dirty="0"/>
          </a:p>
        </p:txBody>
      </p:sp>
      <p:sp>
        <p:nvSpPr>
          <p:cNvPr id="21" name="Fußzeilenplatzhalter 20">
            <a:extLst>
              <a:ext uri="{FF2B5EF4-FFF2-40B4-BE49-F238E27FC236}">
                <a16:creationId xmlns:a16="http://schemas.microsoft.com/office/drawing/2014/main" id="{096EB4B7-BBFC-4D20-A0C5-6D7D12A25B89}"/>
              </a:ext>
            </a:extLst>
          </p:cNvPr>
          <p:cNvSpPr>
            <a:spLocks noGrp="1"/>
          </p:cNvSpPr>
          <p:nvPr>
            <p:ph type="ftr" sz="quarter" idx="11"/>
          </p:nvPr>
        </p:nvSpPr>
        <p:spPr/>
        <p:txBody>
          <a:bodyPr/>
          <a:lstStyle/>
          <a:p>
            <a:pPr defTabSz="685783">
              <a:defRPr/>
            </a:pPr>
            <a:r>
              <a:rPr lang="de-DE" dirty="0"/>
              <a:t>BZ Pflege / Pflege der Zukunft / Perspektive Bildungsanbieter</a:t>
            </a:r>
            <a:endParaRPr lang="de-CH" dirty="0"/>
          </a:p>
        </p:txBody>
      </p:sp>
      <p:sp>
        <p:nvSpPr>
          <p:cNvPr id="5" name="Titel 4">
            <a:extLst>
              <a:ext uri="{FF2B5EF4-FFF2-40B4-BE49-F238E27FC236}">
                <a16:creationId xmlns:a16="http://schemas.microsoft.com/office/drawing/2014/main" id="{7BFF27C4-D75E-46F4-9FE1-9147924135CB}"/>
              </a:ext>
            </a:extLst>
          </p:cNvPr>
          <p:cNvSpPr>
            <a:spLocks noGrp="1"/>
          </p:cNvSpPr>
          <p:nvPr>
            <p:ph type="title"/>
          </p:nvPr>
        </p:nvSpPr>
        <p:spPr>
          <a:xfrm>
            <a:off x="711200" y="987425"/>
            <a:ext cx="3212728" cy="792163"/>
          </a:xfrm>
        </p:spPr>
        <p:txBody>
          <a:bodyPr/>
          <a:lstStyle/>
          <a:p>
            <a:r>
              <a:rPr lang="de-CH" dirty="0"/>
              <a:t>VLG HFP </a:t>
            </a:r>
            <a:br>
              <a:rPr lang="de-CH" dirty="0"/>
            </a:br>
            <a:r>
              <a:rPr lang="de-CH" dirty="0" err="1"/>
              <a:t>bsp.</a:t>
            </a:r>
            <a:r>
              <a:rPr lang="de-CH" dirty="0"/>
              <a:t> Palliative Pflege und Betreuung</a:t>
            </a:r>
          </a:p>
        </p:txBody>
      </p:sp>
      <p:sp>
        <p:nvSpPr>
          <p:cNvPr id="8" name="Rechteck: abgerundete Ecken 7">
            <a:extLst>
              <a:ext uri="{FF2B5EF4-FFF2-40B4-BE49-F238E27FC236}">
                <a16:creationId xmlns:a16="http://schemas.microsoft.com/office/drawing/2014/main" id="{1E78C62B-7165-4B6C-AA54-448A77D2524E}"/>
              </a:ext>
            </a:extLst>
          </p:cNvPr>
          <p:cNvSpPr/>
          <p:nvPr/>
        </p:nvSpPr>
        <p:spPr>
          <a:xfrm>
            <a:off x="4119423" y="383365"/>
            <a:ext cx="4256892" cy="792163"/>
          </a:xfrm>
          <a:prstGeom prst="round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41910" tIns="41910" rIns="41910" bIns="41910" numCol="1" spcCol="1270" anchor="ctr" anchorCtr="0">
            <a:noAutofit/>
          </a:bodyPr>
          <a:lstStyle/>
          <a:p>
            <a:pPr defTabSz="685783">
              <a:defRPr/>
            </a:pPr>
            <a:endParaRPr lang="de-CH" sz="900" dirty="0">
              <a:solidFill>
                <a:prstClr val="black"/>
              </a:solidFill>
              <a:latin typeface="Arial" panose="020B0604020202020204" pitchFamily="34" charset="0"/>
              <a:cs typeface="Arial" panose="020B0604020202020204" pitchFamily="34" charset="0"/>
            </a:endParaRPr>
          </a:p>
        </p:txBody>
      </p:sp>
      <p:graphicFrame>
        <p:nvGraphicFramePr>
          <p:cNvPr id="6" name="Diagramm 5">
            <a:extLst>
              <a:ext uri="{FF2B5EF4-FFF2-40B4-BE49-F238E27FC236}">
                <a16:creationId xmlns:a16="http://schemas.microsoft.com/office/drawing/2014/main" id="{195530FF-0F8D-45DE-848B-C386784B6D06}"/>
              </a:ext>
            </a:extLst>
          </p:cNvPr>
          <p:cNvGraphicFramePr/>
          <p:nvPr>
            <p:extLst>
              <p:ext uri="{D42A27DB-BD31-4B8C-83A1-F6EECF244321}">
                <p14:modId xmlns:p14="http://schemas.microsoft.com/office/powerpoint/2010/main" val="2983989987"/>
              </p:ext>
            </p:extLst>
          </p:nvPr>
        </p:nvGraphicFramePr>
        <p:xfrm>
          <a:off x="4087629" y="1239776"/>
          <a:ext cx="4320480" cy="2450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 6">
            <a:extLst>
              <a:ext uri="{FF2B5EF4-FFF2-40B4-BE49-F238E27FC236}">
                <a16:creationId xmlns:a16="http://schemas.microsoft.com/office/drawing/2014/main" id="{7F00B063-1221-4723-9E5B-DDCD42360E81}"/>
              </a:ext>
            </a:extLst>
          </p:cNvPr>
          <p:cNvGraphicFramePr/>
          <p:nvPr>
            <p:extLst>
              <p:ext uri="{D42A27DB-BD31-4B8C-83A1-F6EECF244321}">
                <p14:modId xmlns:p14="http://schemas.microsoft.com/office/powerpoint/2010/main" val="4128482573"/>
              </p:ext>
            </p:extLst>
          </p:nvPr>
        </p:nvGraphicFramePr>
        <p:xfrm>
          <a:off x="4119423" y="3734510"/>
          <a:ext cx="4320480" cy="10796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hteck: abgerundete Ecken 9">
            <a:extLst>
              <a:ext uri="{FF2B5EF4-FFF2-40B4-BE49-F238E27FC236}">
                <a16:creationId xmlns:a16="http://schemas.microsoft.com/office/drawing/2014/main" id="{9C53ADDB-69E5-45D2-8BEA-6E48EB94962F}"/>
              </a:ext>
            </a:extLst>
          </p:cNvPr>
          <p:cNvSpPr/>
          <p:nvPr/>
        </p:nvSpPr>
        <p:spPr>
          <a:xfrm>
            <a:off x="4830949" y="555526"/>
            <a:ext cx="2805680" cy="315470"/>
          </a:xfrm>
          <a:prstGeom prst="roundRect">
            <a:avLst/>
          </a:prstGeom>
          <a:ln/>
        </p:spPr>
        <p:style>
          <a:lnRef idx="1">
            <a:schemeClr val="accent6"/>
          </a:lnRef>
          <a:fillRef idx="3">
            <a:schemeClr val="accent6"/>
          </a:fillRef>
          <a:effectRef idx="2">
            <a:schemeClr val="accent6"/>
          </a:effectRef>
          <a:fontRef idx="minor">
            <a:schemeClr val="lt1"/>
          </a:fontRef>
        </p:style>
        <p:txBody>
          <a:bodyPr spcFirstLastPara="0" vert="horz" wrap="square" lIns="30480" tIns="22860" rIns="30480" bIns="36000" numCol="1" spcCol="1270" anchor="ctr" anchorCtr="0">
            <a:noAutofit/>
          </a:bodyPr>
          <a:lstStyle/>
          <a:p>
            <a:pPr algn="ctr" defTabSz="685783"/>
            <a:r>
              <a:rPr lang="de-CH" sz="900" dirty="0">
                <a:solidFill>
                  <a:schemeClr val="tx1"/>
                </a:solidFill>
                <a:latin typeface="Arial" panose="020B0604020202020204" pitchFamily="34" charset="0"/>
                <a:cs typeface="Arial" panose="020B0604020202020204" pitchFamily="34" charset="0"/>
              </a:rPr>
              <a:t>Fachführung in der Organisation</a:t>
            </a:r>
          </a:p>
        </p:txBody>
      </p:sp>
      <p:sp>
        <p:nvSpPr>
          <p:cNvPr id="9" name="Textfeld 8">
            <a:extLst>
              <a:ext uri="{FF2B5EF4-FFF2-40B4-BE49-F238E27FC236}">
                <a16:creationId xmlns:a16="http://schemas.microsoft.com/office/drawing/2014/main" id="{EB7D6CC0-8120-4E00-B779-E20FF34E37F7}"/>
              </a:ext>
            </a:extLst>
          </p:cNvPr>
          <p:cNvSpPr txBox="1"/>
          <p:nvPr/>
        </p:nvSpPr>
        <p:spPr>
          <a:xfrm>
            <a:off x="5179318" y="954117"/>
            <a:ext cx="2281394" cy="230832"/>
          </a:xfrm>
          <a:prstGeom prst="rect">
            <a:avLst/>
          </a:prstGeom>
          <a:noFill/>
        </p:spPr>
        <p:txBody>
          <a:bodyPr wrap="none" rtlCol="0">
            <a:spAutoFit/>
          </a:bodyPr>
          <a:lstStyle/>
          <a:p>
            <a:pPr defTabSz="685783"/>
            <a:r>
              <a:rPr lang="de-DE" sz="900" dirty="0">
                <a:solidFill>
                  <a:prstClr val="black"/>
                </a:solidFill>
                <a:latin typeface="Arial" panose="020B0604020202020204" pitchFamily="34" charset="0"/>
                <a:cs typeface="Arial" panose="020B0604020202020204" pitchFamily="34" charset="0"/>
              </a:rPr>
              <a:t>Modul 5 Fachführung in der Organisation</a:t>
            </a:r>
            <a:endParaRPr lang="de-CH"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2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8"/>
                                        </p:tgtEl>
                                        <p:attrNameLst>
                                          <p:attrName>style.color</p:attrName>
                                        </p:attrNameLst>
                                      </p:cBhvr>
                                      <p:by>
                                        <p:hsl h="0" s="-12549" l="-25098"/>
                                      </p:by>
                                    </p:animClr>
                                    <p:animClr clrSpc="hsl" dir="cw">
                                      <p:cBhvr>
                                        <p:cTn id="12" dur="500" fill="hold"/>
                                        <p:tgtEl>
                                          <p:spTgt spid="8"/>
                                        </p:tgtEl>
                                        <p:attrNameLst>
                                          <p:attrName>fillcolor</p:attrName>
                                        </p:attrNameLst>
                                      </p:cBhvr>
                                      <p:by>
                                        <p:hsl h="0" s="-12549" l="-25098"/>
                                      </p:by>
                                    </p:animClr>
                                    <p:animClr clrSpc="hsl" dir="cw">
                                      <p:cBhvr>
                                        <p:cTn id="13" dur="500" fill="hold"/>
                                        <p:tgtEl>
                                          <p:spTgt spid="8"/>
                                        </p:tgtEl>
                                        <p:attrNameLst>
                                          <p:attrName>stroke.color</p:attrName>
                                        </p:attrNameLst>
                                      </p:cBhvr>
                                      <p:by>
                                        <p:hsl h="0" s="-12549" l="-25098"/>
                                      </p:by>
                                    </p:animClr>
                                    <p:set>
                                      <p:cBhvr>
                                        <p:cTn id="14" dur="500" fill="hold"/>
                                        <p:tgtEl>
                                          <p:spTgt spid="8"/>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9"/>
                                        </p:tgtEl>
                                        <p:attrNameLst>
                                          <p:attrName>style.color</p:attrName>
                                        </p:attrNameLst>
                                      </p:cBhvr>
                                      <p:by>
                                        <p:hsl h="0" s="-12549" l="-25098"/>
                                      </p:by>
                                    </p:animClr>
                                    <p:animClr clrSpc="hsl" dir="cw">
                                      <p:cBhvr>
                                        <p:cTn id="17" dur="500" fill="hold"/>
                                        <p:tgtEl>
                                          <p:spTgt spid="9"/>
                                        </p:tgtEl>
                                        <p:attrNameLst>
                                          <p:attrName>fillcolor</p:attrName>
                                        </p:attrNameLst>
                                      </p:cBhvr>
                                      <p:by>
                                        <p:hsl h="0" s="-12549" l="-25098"/>
                                      </p:by>
                                    </p:animClr>
                                    <p:animClr clrSpc="hsl" dir="cw">
                                      <p:cBhvr>
                                        <p:cTn id="18" dur="500" fill="hold"/>
                                        <p:tgtEl>
                                          <p:spTgt spid="9"/>
                                        </p:tgtEl>
                                        <p:attrNameLst>
                                          <p:attrName>stroke.color</p:attrName>
                                        </p:attrNameLst>
                                      </p:cBhvr>
                                      <p:by>
                                        <p:hsl h="0" s="-12549" l="-25098"/>
                                      </p:by>
                                    </p:animClr>
                                    <p:set>
                                      <p:cBhvr>
                                        <p:cTn id="19" dur="500" fill="hold"/>
                                        <p:tgtEl>
                                          <p:spTgt spid="9"/>
                                        </p:tgtEl>
                                        <p:attrNameLst>
                                          <p:attrName>fill.type</p:attrName>
                                        </p:attrNameLst>
                                      </p:cBhvr>
                                      <p:to>
                                        <p:strVal val="solid"/>
                                      </p:to>
                                    </p:set>
                                  </p:childTnLst>
                                </p:cTn>
                              </p:par>
                              <p:par>
                                <p:cTn id="20" presetID="24" presetClass="emph" presetSubtype="0" fill="hold" grpId="0" nodeType="withEffect">
                                  <p:stCondLst>
                                    <p:cond delay="0"/>
                                  </p:stCondLst>
                                  <p:childTnLst>
                                    <p:animClr clrSpc="hsl" dir="cw">
                                      <p:cBhvr override="childStyle">
                                        <p:cTn id="21" dur="500" fill="hold"/>
                                        <p:tgtEl>
                                          <p:spTgt spid="7">
                                            <p:graphicEl>
                                              <a:dgm id="{2F30704E-4B12-49FD-9D19-7EF0E417012B}"/>
                                            </p:graphicEl>
                                          </p:spTgt>
                                        </p:tgtEl>
                                        <p:attrNameLst>
                                          <p:attrName>style.color</p:attrName>
                                        </p:attrNameLst>
                                      </p:cBhvr>
                                      <p:by>
                                        <p:hsl h="0" s="-12549" l="-25098"/>
                                      </p:by>
                                    </p:animClr>
                                    <p:animClr clrSpc="hsl" dir="cw">
                                      <p:cBhvr>
                                        <p:cTn id="22" dur="500" fill="hold"/>
                                        <p:tgtEl>
                                          <p:spTgt spid="7">
                                            <p:graphicEl>
                                              <a:dgm id="{2F30704E-4B12-49FD-9D19-7EF0E417012B}"/>
                                            </p:graphicEl>
                                          </p:spTgt>
                                        </p:tgtEl>
                                        <p:attrNameLst>
                                          <p:attrName>fillcolor</p:attrName>
                                        </p:attrNameLst>
                                      </p:cBhvr>
                                      <p:by>
                                        <p:hsl h="0" s="-12549" l="-25098"/>
                                      </p:by>
                                    </p:animClr>
                                    <p:animClr clrSpc="hsl" dir="cw">
                                      <p:cBhvr>
                                        <p:cTn id="23" dur="500" fill="hold"/>
                                        <p:tgtEl>
                                          <p:spTgt spid="7">
                                            <p:graphicEl>
                                              <a:dgm id="{2F30704E-4B12-49FD-9D19-7EF0E417012B}"/>
                                            </p:graphicEl>
                                          </p:spTgt>
                                        </p:tgtEl>
                                        <p:attrNameLst>
                                          <p:attrName>stroke.color</p:attrName>
                                        </p:attrNameLst>
                                      </p:cBhvr>
                                      <p:by>
                                        <p:hsl h="0" s="-12549" l="-25098"/>
                                      </p:by>
                                    </p:animClr>
                                    <p:set>
                                      <p:cBhvr>
                                        <p:cTn id="24" dur="500" fill="hold"/>
                                        <p:tgtEl>
                                          <p:spTgt spid="7">
                                            <p:graphicEl>
                                              <a:dgm id="{2F30704E-4B12-49FD-9D19-7EF0E417012B}"/>
                                            </p:graphicEl>
                                          </p:spTgt>
                                        </p:tgtEl>
                                        <p:attrNameLst>
                                          <p:attrName>fill.type</p:attrName>
                                        </p:attrNameLst>
                                      </p:cBhvr>
                                      <p:to>
                                        <p:strVal val="solid"/>
                                      </p:to>
                                    </p:set>
                                  </p:childTnLst>
                                </p:cTn>
                              </p:par>
                              <p:par>
                                <p:cTn id="25" presetID="24" presetClass="emph" presetSubtype="0" fill="hold" grpId="0" nodeType="withEffect">
                                  <p:stCondLst>
                                    <p:cond delay="0"/>
                                  </p:stCondLst>
                                  <p:childTnLst>
                                    <p:animClr clrSpc="hsl" dir="cw">
                                      <p:cBhvr override="childStyle">
                                        <p:cTn id="26" dur="500" fill="hold"/>
                                        <p:tgtEl>
                                          <p:spTgt spid="7">
                                            <p:graphicEl>
                                              <a:dgm id="{97AA3956-22BF-4B74-AB3B-A53D6241A3CC}"/>
                                            </p:graphicEl>
                                          </p:spTgt>
                                        </p:tgtEl>
                                        <p:attrNameLst>
                                          <p:attrName>style.color</p:attrName>
                                        </p:attrNameLst>
                                      </p:cBhvr>
                                      <p:by>
                                        <p:hsl h="0" s="-12549" l="-25098"/>
                                      </p:by>
                                    </p:animClr>
                                    <p:animClr clrSpc="hsl" dir="cw">
                                      <p:cBhvr>
                                        <p:cTn id="27" dur="500" fill="hold"/>
                                        <p:tgtEl>
                                          <p:spTgt spid="7">
                                            <p:graphicEl>
                                              <a:dgm id="{97AA3956-22BF-4B74-AB3B-A53D6241A3CC}"/>
                                            </p:graphicEl>
                                          </p:spTgt>
                                        </p:tgtEl>
                                        <p:attrNameLst>
                                          <p:attrName>fillcolor</p:attrName>
                                        </p:attrNameLst>
                                      </p:cBhvr>
                                      <p:by>
                                        <p:hsl h="0" s="-12549" l="-25098"/>
                                      </p:by>
                                    </p:animClr>
                                    <p:animClr clrSpc="hsl" dir="cw">
                                      <p:cBhvr>
                                        <p:cTn id="28" dur="500" fill="hold"/>
                                        <p:tgtEl>
                                          <p:spTgt spid="7">
                                            <p:graphicEl>
                                              <a:dgm id="{97AA3956-22BF-4B74-AB3B-A53D6241A3CC}"/>
                                            </p:graphicEl>
                                          </p:spTgt>
                                        </p:tgtEl>
                                        <p:attrNameLst>
                                          <p:attrName>stroke.color</p:attrName>
                                        </p:attrNameLst>
                                      </p:cBhvr>
                                      <p:by>
                                        <p:hsl h="0" s="-12549" l="-25098"/>
                                      </p:by>
                                    </p:animClr>
                                    <p:set>
                                      <p:cBhvr>
                                        <p:cTn id="29" dur="500" fill="hold"/>
                                        <p:tgtEl>
                                          <p:spTgt spid="7">
                                            <p:graphicEl>
                                              <a:dgm id="{97AA3956-22BF-4B74-AB3B-A53D6241A3CC}"/>
                                            </p:graphicEl>
                                          </p:spTgt>
                                        </p:tgtEl>
                                        <p:attrNameLst>
                                          <p:attrName>fill.type</p:attrName>
                                        </p:attrNameLst>
                                      </p:cBhvr>
                                      <p:to>
                                        <p:strVal val="solid"/>
                                      </p:to>
                                    </p:set>
                                  </p:childTnLst>
                                </p:cTn>
                              </p:par>
                              <p:par>
                                <p:cTn id="30" presetID="24" presetClass="emph" presetSubtype="0" fill="hold" grpId="0" nodeType="withEffect">
                                  <p:stCondLst>
                                    <p:cond delay="0"/>
                                  </p:stCondLst>
                                  <p:childTnLst>
                                    <p:animClr clrSpc="hsl" dir="cw">
                                      <p:cBhvr override="childStyle">
                                        <p:cTn id="31" dur="500" fill="hold"/>
                                        <p:tgtEl>
                                          <p:spTgt spid="7">
                                            <p:graphicEl>
                                              <a:dgm id="{E907E63E-F6F3-49C8-AF5B-0FD0135A1B65}"/>
                                            </p:graphicEl>
                                          </p:spTgt>
                                        </p:tgtEl>
                                        <p:attrNameLst>
                                          <p:attrName>style.color</p:attrName>
                                        </p:attrNameLst>
                                      </p:cBhvr>
                                      <p:by>
                                        <p:hsl h="0" s="-12549" l="-25098"/>
                                      </p:by>
                                    </p:animClr>
                                    <p:animClr clrSpc="hsl" dir="cw">
                                      <p:cBhvr>
                                        <p:cTn id="32" dur="500" fill="hold"/>
                                        <p:tgtEl>
                                          <p:spTgt spid="7">
                                            <p:graphicEl>
                                              <a:dgm id="{E907E63E-F6F3-49C8-AF5B-0FD0135A1B65}"/>
                                            </p:graphicEl>
                                          </p:spTgt>
                                        </p:tgtEl>
                                        <p:attrNameLst>
                                          <p:attrName>fillcolor</p:attrName>
                                        </p:attrNameLst>
                                      </p:cBhvr>
                                      <p:by>
                                        <p:hsl h="0" s="-12549" l="-25098"/>
                                      </p:by>
                                    </p:animClr>
                                    <p:animClr clrSpc="hsl" dir="cw">
                                      <p:cBhvr>
                                        <p:cTn id="33" dur="500" fill="hold"/>
                                        <p:tgtEl>
                                          <p:spTgt spid="7">
                                            <p:graphicEl>
                                              <a:dgm id="{E907E63E-F6F3-49C8-AF5B-0FD0135A1B65}"/>
                                            </p:graphicEl>
                                          </p:spTgt>
                                        </p:tgtEl>
                                        <p:attrNameLst>
                                          <p:attrName>stroke.color</p:attrName>
                                        </p:attrNameLst>
                                      </p:cBhvr>
                                      <p:by>
                                        <p:hsl h="0" s="-12549" l="-25098"/>
                                      </p:by>
                                    </p:animClr>
                                    <p:set>
                                      <p:cBhvr>
                                        <p:cTn id="34" dur="500" fill="hold"/>
                                        <p:tgtEl>
                                          <p:spTgt spid="7">
                                            <p:graphicEl>
                                              <a:dgm id="{E907E63E-F6F3-49C8-AF5B-0FD0135A1B6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uiExpand="1">
        <p:bldSub>
          <a:bldDgm/>
        </p:bldSub>
      </p:bldGraphic>
      <p:bldP spid="10"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ußzeilenplatzhalter 20">
            <a:extLst>
              <a:ext uri="{FF2B5EF4-FFF2-40B4-BE49-F238E27FC236}">
                <a16:creationId xmlns:a16="http://schemas.microsoft.com/office/drawing/2014/main" id="{096EB4B7-BBFC-4D20-A0C5-6D7D12A25B89}"/>
              </a:ext>
            </a:extLst>
          </p:cNvPr>
          <p:cNvSpPr>
            <a:spLocks noGrp="1"/>
          </p:cNvSpPr>
          <p:nvPr>
            <p:ph type="ftr" sz="quarter" idx="11"/>
          </p:nvPr>
        </p:nvSpPr>
        <p:spPr/>
        <p:txBody>
          <a:bodyPr/>
          <a:lstStyle/>
          <a:p>
            <a:pPr defTabSz="685783">
              <a:defRPr/>
            </a:pPr>
            <a:r>
              <a:rPr lang="de-DE" dirty="0"/>
              <a:t>BZ Pflege / Pflege der Zukunft / Perspektive Bildungsanbieter</a:t>
            </a:r>
            <a:endParaRPr lang="de-CH" dirty="0"/>
          </a:p>
        </p:txBody>
      </p:sp>
      <p:sp>
        <p:nvSpPr>
          <p:cNvPr id="5" name="Titel 4">
            <a:extLst>
              <a:ext uri="{FF2B5EF4-FFF2-40B4-BE49-F238E27FC236}">
                <a16:creationId xmlns:a16="http://schemas.microsoft.com/office/drawing/2014/main" id="{7BFF27C4-D75E-46F4-9FE1-9147924135CB}"/>
              </a:ext>
            </a:extLst>
          </p:cNvPr>
          <p:cNvSpPr>
            <a:spLocks noGrp="1"/>
          </p:cNvSpPr>
          <p:nvPr>
            <p:ph type="title"/>
          </p:nvPr>
        </p:nvSpPr>
        <p:spPr/>
        <p:txBody>
          <a:bodyPr/>
          <a:lstStyle/>
          <a:p>
            <a:r>
              <a:rPr lang="de-CH" sz="1800" dirty="0"/>
              <a:t>Zertifikatslehrgang «Fachführung in Pflege, Team und Organisation wirkungsvoll umsetzen»</a:t>
            </a:r>
          </a:p>
        </p:txBody>
      </p:sp>
      <p:graphicFrame>
        <p:nvGraphicFramePr>
          <p:cNvPr id="7" name="Diagramm 6">
            <a:extLst>
              <a:ext uri="{FF2B5EF4-FFF2-40B4-BE49-F238E27FC236}">
                <a16:creationId xmlns:a16="http://schemas.microsoft.com/office/drawing/2014/main" id="{7F00B063-1221-4723-9E5B-DDCD42360E81}"/>
              </a:ext>
            </a:extLst>
          </p:cNvPr>
          <p:cNvGraphicFramePr/>
          <p:nvPr>
            <p:extLst>
              <p:ext uri="{D42A27DB-BD31-4B8C-83A1-F6EECF244321}">
                <p14:modId xmlns:p14="http://schemas.microsoft.com/office/powerpoint/2010/main" val="543118462"/>
              </p:ext>
            </p:extLst>
          </p:nvPr>
        </p:nvGraphicFramePr>
        <p:xfrm>
          <a:off x="637222" y="1779588"/>
          <a:ext cx="5355365" cy="1561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ieren 1">
            <a:extLst>
              <a:ext uri="{FF2B5EF4-FFF2-40B4-BE49-F238E27FC236}">
                <a16:creationId xmlns:a16="http://schemas.microsoft.com/office/drawing/2014/main" id="{F68C6BED-A942-4D8F-9752-93D095E824F9}"/>
              </a:ext>
            </a:extLst>
          </p:cNvPr>
          <p:cNvGrpSpPr/>
          <p:nvPr/>
        </p:nvGrpSpPr>
        <p:grpSpPr>
          <a:xfrm>
            <a:off x="671121" y="3486941"/>
            <a:ext cx="5355365" cy="805923"/>
            <a:chOff x="3384549" y="1494319"/>
            <a:chExt cx="5276545" cy="805923"/>
          </a:xfrm>
        </p:grpSpPr>
        <p:sp>
          <p:nvSpPr>
            <p:cNvPr id="8" name="Rechteck: abgerundete Ecken 7">
              <a:extLst>
                <a:ext uri="{FF2B5EF4-FFF2-40B4-BE49-F238E27FC236}">
                  <a16:creationId xmlns:a16="http://schemas.microsoft.com/office/drawing/2014/main" id="{1E78C62B-7165-4B6C-AA54-448A77D2524E}"/>
                </a:ext>
              </a:extLst>
            </p:cNvPr>
            <p:cNvSpPr/>
            <p:nvPr/>
          </p:nvSpPr>
          <p:spPr>
            <a:xfrm>
              <a:off x="3384549" y="1494319"/>
              <a:ext cx="5276545" cy="805923"/>
            </a:xfrm>
            <a:prstGeom prst="roundRect">
              <a:avLst/>
            </a:prstGeom>
            <a:ln/>
          </p:spPr>
          <p:style>
            <a:lnRef idx="1">
              <a:schemeClr val="dk1"/>
            </a:lnRef>
            <a:fillRef idx="2">
              <a:schemeClr val="dk1"/>
            </a:fillRef>
            <a:effectRef idx="1">
              <a:schemeClr val="dk1"/>
            </a:effectRef>
            <a:fontRef idx="minor">
              <a:schemeClr val="dk1"/>
            </a:fontRef>
          </p:style>
          <p:txBody>
            <a:bodyPr spcFirstLastPara="0" vert="horz" wrap="square" lIns="41910" tIns="41910" rIns="41910" bIns="41910" numCol="1" spcCol="1270" anchor="ctr" anchorCtr="0">
              <a:noAutofit/>
            </a:bodyPr>
            <a:lstStyle/>
            <a:p>
              <a:pPr defTabSz="685783">
                <a:defRPr/>
              </a:pPr>
              <a:endParaRPr lang="de-CH" sz="1050" dirty="0">
                <a:solidFill>
                  <a:prstClr val="black"/>
                </a:solidFill>
                <a:latin typeface="Arial" panose="020B0604020202020204" pitchFamily="34" charset="0"/>
                <a:cs typeface="Arial" panose="020B0604020202020204" pitchFamily="34" charset="0"/>
              </a:endParaRPr>
            </a:p>
          </p:txBody>
        </p:sp>
        <p:sp>
          <p:nvSpPr>
            <p:cNvPr id="10" name="Rechteck: abgerundete Ecken 9">
              <a:extLst>
                <a:ext uri="{FF2B5EF4-FFF2-40B4-BE49-F238E27FC236}">
                  <a16:creationId xmlns:a16="http://schemas.microsoft.com/office/drawing/2014/main" id="{9C53ADDB-69E5-45D2-8BEA-6E48EB94962F}"/>
                </a:ext>
              </a:extLst>
            </p:cNvPr>
            <p:cNvSpPr/>
            <p:nvPr/>
          </p:nvSpPr>
          <p:spPr>
            <a:xfrm>
              <a:off x="4283958" y="1615722"/>
              <a:ext cx="3477725" cy="415993"/>
            </a:xfrm>
            <a:prstGeom prst="roundRect">
              <a:avLst/>
            </a:prstGeom>
            <a:ln/>
          </p:spPr>
          <p:style>
            <a:lnRef idx="1">
              <a:schemeClr val="accent6"/>
            </a:lnRef>
            <a:fillRef idx="3">
              <a:schemeClr val="accent6"/>
            </a:fillRef>
            <a:effectRef idx="2">
              <a:schemeClr val="accent6"/>
            </a:effectRef>
            <a:fontRef idx="minor">
              <a:schemeClr val="lt1"/>
            </a:fontRef>
          </p:style>
          <p:txBody>
            <a:bodyPr spcFirstLastPara="0" vert="horz" wrap="square" lIns="30480" tIns="22860" rIns="30480" bIns="36000" numCol="1" spcCol="1270" anchor="ctr" anchorCtr="0">
              <a:noAutofit/>
            </a:bodyPr>
            <a:lstStyle/>
            <a:p>
              <a:pPr algn="ctr" defTabSz="685783"/>
              <a:r>
                <a:rPr lang="de-CH" sz="1400" dirty="0">
                  <a:solidFill>
                    <a:schemeClr val="tx1"/>
                  </a:solidFill>
                  <a:latin typeface="Arial" panose="020B0604020202020204" pitchFamily="34" charset="0"/>
                  <a:cs typeface="Arial" panose="020B0604020202020204" pitchFamily="34" charset="0"/>
                </a:rPr>
                <a:t>Fachführung in der Organisation</a:t>
              </a:r>
            </a:p>
          </p:txBody>
        </p:sp>
        <p:sp>
          <p:nvSpPr>
            <p:cNvPr id="9" name="Textfeld 8">
              <a:extLst>
                <a:ext uri="{FF2B5EF4-FFF2-40B4-BE49-F238E27FC236}">
                  <a16:creationId xmlns:a16="http://schemas.microsoft.com/office/drawing/2014/main" id="{EB7D6CC0-8120-4E00-B779-E20FF34E37F7}"/>
                </a:ext>
              </a:extLst>
            </p:cNvPr>
            <p:cNvSpPr txBox="1"/>
            <p:nvPr/>
          </p:nvSpPr>
          <p:spPr>
            <a:xfrm>
              <a:off x="4720358" y="2031715"/>
              <a:ext cx="2638864" cy="253916"/>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rtlCol="0">
              <a:spAutoFit/>
            </a:bodyPr>
            <a:lstStyle/>
            <a:p>
              <a:pPr defTabSz="685783"/>
              <a:r>
                <a:rPr lang="de-DE" sz="1050" dirty="0">
                  <a:solidFill>
                    <a:prstClr val="black"/>
                  </a:solidFill>
                  <a:latin typeface="Arial" panose="020B0604020202020204" pitchFamily="34" charset="0"/>
                  <a:cs typeface="Arial" panose="020B0604020202020204" pitchFamily="34" charset="0"/>
                </a:rPr>
                <a:t>Modul 5: Fachführung in der Organisation</a:t>
              </a:r>
              <a:endParaRPr lang="de-CH" sz="1050" dirty="0">
                <a:solidFill>
                  <a:prstClr val="black"/>
                </a:solidFill>
                <a:latin typeface="Arial" panose="020B0604020202020204" pitchFamily="34" charset="0"/>
                <a:cs typeface="Arial" panose="020B0604020202020204" pitchFamily="34" charset="0"/>
              </a:endParaRPr>
            </a:p>
          </p:txBody>
        </p:sp>
      </p:grpSp>
      <p:sp>
        <p:nvSpPr>
          <p:cNvPr id="3" name="Textfeld 2">
            <a:extLst>
              <a:ext uri="{FF2B5EF4-FFF2-40B4-BE49-F238E27FC236}">
                <a16:creationId xmlns:a16="http://schemas.microsoft.com/office/drawing/2014/main" id="{00A2B1B2-CF31-4F52-951F-4B3ED74A6AC6}"/>
              </a:ext>
            </a:extLst>
          </p:cNvPr>
          <p:cNvSpPr txBox="1"/>
          <p:nvPr/>
        </p:nvSpPr>
        <p:spPr>
          <a:xfrm>
            <a:off x="6300192" y="1625699"/>
            <a:ext cx="2448272" cy="2031325"/>
          </a:xfrm>
          <a:prstGeom prst="rect">
            <a:avLst/>
          </a:prstGeom>
          <a:noFill/>
        </p:spPr>
        <p:txBody>
          <a:bodyPr wrap="square" rtlCol="0">
            <a:spAutoFit/>
          </a:bodyPr>
          <a:lstStyle/>
          <a:p>
            <a:r>
              <a:rPr lang="de-DE" sz="1400" dirty="0"/>
              <a:t>Start: 19. Oktober 2020</a:t>
            </a:r>
          </a:p>
          <a:p>
            <a:r>
              <a:rPr lang="de-DE" sz="1400" dirty="0"/>
              <a:t>Lernstunden: 270</a:t>
            </a:r>
          </a:p>
          <a:p>
            <a:r>
              <a:rPr lang="de-DE" sz="1400" dirty="0"/>
              <a:t>Voraussetzungen: </a:t>
            </a:r>
          </a:p>
          <a:p>
            <a:pPr marL="285750" indent="-285750">
              <a:buFontTx/>
              <a:buChar char="-"/>
            </a:pPr>
            <a:r>
              <a:rPr lang="de-DE" sz="1400" dirty="0" err="1"/>
              <a:t>dipl.</a:t>
            </a:r>
            <a:r>
              <a:rPr lang="de-DE" sz="1400" dirty="0"/>
              <a:t> Pflegefachfrau / -mann oder gleichwertige Ausbildung </a:t>
            </a:r>
          </a:p>
          <a:p>
            <a:pPr marL="285750" indent="-285750">
              <a:buFontTx/>
              <a:buChar char="-"/>
            </a:pPr>
            <a:r>
              <a:rPr lang="de-DE" sz="1400" dirty="0"/>
              <a:t>2 Jahre Berufspraxis</a:t>
            </a:r>
          </a:p>
          <a:p>
            <a:pPr marL="285750" indent="-285750">
              <a:buFontTx/>
              <a:buChar char="-"/>
            </a:pPr>
            <a:r>
              <a:rPr lang="de-DE" sz="1400" dirty="0"/>
              <a:t>Anstellung im Pflegebereich</a:t>
            </a:r>
            <a:endParaRPr lang="de-CH" sz="1400" dirty="0"/>
          </a:p>
        </p:txBody>
      </p:sp>
    </p:spTree>
    <p:extLst>
      <p:ext uri="{BB962C8B-B14F-4D97-AF65-F5344CB8AC3E}">
        <p14:creationId xmlns:p14="http://schemas.microsoft.com/office/powerpoint/2010/main" val="5256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7">
                                            <p:graphicEl>
                                              <a:dgm id="{2F30704E-4B12-49FD-9D19-7EF0E417012B}"/>
                                            </p:graphicEl>
                                          </p:spTgt>
                                        </p:tgtEl>
                                        <p:attrNameLst>
                                          <p:attrName>style.color</p:attrName>
                                        </p:attrNameLst>
                                      </p:cBhvr>
                                      <p:by>
                                        <p:hsl h="0" s="-12549" l="-25098"/>
                                      </p:by>
                                    </p:animClr>
                                    <p:animClr clrSpc="hsl" dir="cw">
                                      <p:cBhvr>
                                        <p:cTn id="7" dur="500" fill="hold"/>
                                        <p:tgtEl>
                                          <p:spTgt spid="7">
                                            <p:graphicEl>
                                              <a:dgm id="{2F30704E-4B12-49FD-9D19-7EF0E417012B}"/>
                                            </p:graphicEl>
                                          </p:spTgt>
                                        </p:tgtEl>
                                        <p:attrNameLst>
                                          <p:attrName>fillcolor</p:attrName>
                                        </p:attrNameLst>
                                      </p:cBhvr>
                                      <p:by>
                                        <p:hsl h="0" s="-12549" l="-25098"/>
                                      </p:by>
                                    </p:animClr>
                                    <p:animClr clrSpc="hsl" dir="cw">
                                      <p:cBhvr>
                                        <p:cTn id="8" dur="500" fill="hold"/>
                                        <p:tgtEl>
                                          <p:spTgt spid="7">
                                            <p:graphicEl>
                                              <a:dgm id="{2F30704E-4B12-49FD-9D19-7EF0E417012B}"/>
                                            </p:graphicEl>
                                          </p:spTgt>
                                        </p:tgtEl>
                                        <p:attrNameLst>
                                          <p:attrName>stroke.color</p:attrName>
                                        </p:attrNameLst>
                                      </p:cBhvr>
                                      <p:by>
                                        <p:hsl h="0" s="-12549" l="-25098"/>
                                      </p:by>
                                    </p:animClr>
                                    <p:set>
                                      <p:cBhvr>
                                        <p:cTn id="9" dur="500" fill="hold"/>
                                        <p:tgtEl>
                                          <p:spTgt spid="7">
                                            <p:graphicEl>
                                              <a:dgm id="{2F30704E-4B12-49FD-9D19-7EF0E417012B}"/>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7">
                                            <p:graphicEl>
                                              <a:dgm id="{97AA3956-22BF-4B74-AB3B-A53D6241A3CC}"/>
                                            </p:graphicEl>
                                          </p:spTgt>
                                        </p:tgtEl>
                                        <p:attrNameLst>
                                          <p:attrName>style.color</p:attrName>
                                        </p:attrNameLst>
                                      </p:cBhvr>
                                      <p:by>
                                        <p:hsl h="0" s="-12549" l="-25098"/>
                                      </p:by>
                                    </p:animClr>
                                    <p:animClr clrSpc="hsl" dir="cw">
                                      <p:cBhvr>
                                        <p:cTn id="12" dur="500" fill="hold"/>
                                        <p:tgtEl>
                                          <p:spTgt spid="7">
                                            <p:graphicEl>
                                              <a:dgm id="{97AA3956-22BF-4B74-AB3B-A53D6241A3CC}"/>
                                            </p:graphicEl>
                                          </p:spTgt>
                                        </p:tgtEl>
                                        <p:attrNameLst>
                                          <p:attrName>fillcolor</p:attrName>
                                        </p:attrNameLst>
                                      </p:cBhvr>
                                      <p:by>
                                        <p:hsl h="0" s="-12549" l="-25098"/>
                                      </p:by>
                                    </p:animClr>
                                    <p:animClr clrSpc="hsl" dir="cw">
                                      <p:cBhvr>
                                        <p:cTn id="13" dur="500" fill="hold"/>
                                        <p:tgtEl>
                                          <p:spTgt spid="7">
                                            <p:graphicEl>
                                              <a:dgm id="{97AA3956-22BF-4B74-AB3B-A53D6241A3CC}"/>
                                            </p:graphicEl>
                                          </p:spTgt>
                                        </p:tgtEl>
                                        <p:attrNameLst>
                                          <p:attrName>stroke.color</p:attrName>
                                        </p:attrNameLst>
                                      </p:cBhvr>
                                      <p:by>
                                        <p:hsl h="0" s="-12549" l="-25098"/>
                                      </p:by>
                                    </p:animClr>
                                    <p:set>
                                      <p:cBhvr>
                                        <p:cTn id="14" dur="500" fill="hold"/>
                                        <p:tgtEl>
                                          <p:spTgt spid="7">
                                            <p:graphicEl>
                                              <a:dgm id="{97AA3956-22BF-4B74-AB3B-A53D6241A3CC}"/>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7">
                                            <p:graphicEl>
                                              <a:dgm id="{E907E63E-F6F3-49C8-AF5B-0FD0135A1B65}"/>
                                            </p:graphicEl>
                                          </p:spTgt>
                                        </p:tgtEl>
                                        <p:attrNameLst>
                                          <p:attrName>style.color</p:attrName>
                                        </p:attrNameLst>
                                      </p:cBhvr>
                                      <p:by>
                                        <p:hsl h="0" s="-12549" l="-25098"/>
                                      </p:by>
                                    </p:animClr>
                                    <p:animClr clrSpc="hsl" dir="cw">
                                      <p:cBhvr>
                                        <p:cTn id="17" dur="500" fill="hold"/>
                                        <p:tgtEl>
                                          <p:spTgt spid="7">
                                            <p:graphicEl>
                                              <a:dgm id="{E907E63E-F6F3-49C8-AF5B-0FD0135A1B65}"/>
                                            </p:graphicEl>
                                          </p:spTgt>
                                        </p:tgtEl>
                                        <p:attrNameLst>
                                          <p:attrName>fillcolor</p:attrName>
                                        </p:attrNameLst>
                                      </p:cBhvr>
                                      <p:by>
                                        <p:hsl h="0" s="-12549" l="-25098"/>
                                      </p:by>
                                    </p:animClr>
                                    <p:animClr clrSpc="hsl" dir="cw">
                                      <p:cBhvr>
                                        <p:cTn id="18" dur="500" fill="hold"/>
                                        <p:tgtEl>
                                          <p:spTgt spid="7">
                                            <p:graphicEl>
                                              <a:dgm id="{E907E63E-F6F3-49C8-AF5B-0FD0135A1B65}"/>
                                            </p:graphicEl>
                                          </p:spTgt>
                                        </p:tgtEl>
                                        <p:attrNameLst>
                                          <p:attrName>stroke.color</p:attrName>
                                        </p:attrNameLst>
                                      </p:cBhvr>
                                      <p:by>
                                        <p:hsl h="0" s="-12549" l="-25098"/>
                                      </p:by>
                                    </p:animClr>
                                    <p:set>
                                      <p:cBhvr>
                                        <p:cTn id="19" dur="500" fill="hold"/>
                                        <p:tgtEl>
                                          <p:spTgt spid="7">
                                            <p:graphicEl>
                                              <a:dgm id="{E907E63E-F6F3-49C8-AF5B-0FD0135A1B6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BB606E18-1138-4F3F-A214-3A20E0320983}"/>
              </a:ext>
            </a:extLst>
          </p:cNvPr>
          <p:cNvSpPr>
            <a:spLocks noGrp="1"/>
          </p:cNvSpPr>
          <p:nvPr>
            <p:ph idx="1"/>
          </p:nvPr>
        </p:nvSpPr>
        <p:spPr>
          <a:xfrm>
            <a:off x="6645319" y="1779588"/>
            <a:ext cx="1952898" cy="2844799"/>
          </a:xfrm>
        </p:spPr>
        <p:txBody>
          <a:bodyPr/>
          <a:lstStyle/>
          <a:p>
            <a:pPr marL="176213" indent="-176213">
              <a:buFont typeface="Arial" panose="020B0604020202020204" pitchFamily="34" charset="0"/>
              <a:buChar char="•"/>
            </a:pPr>
            <a:r>
              <a:rPr lang="de-CH" sz="1600" dirty="0"/>
              <a:t>Fallbasiertes Arbeiten</a:t>
            </a:r>
          </a:p>
          <a:p>
            <a:pPr marL="176213" indent="-176213">
              <a:buFont typeface="Arial" panose="020B0604020202020204" pitchFamily="34" charset="0"/>
              <a:buChar char="•"/>
            </a:pPr>
            <a:r>
              <a:rPr lang="de-CH" sz="1600" dirty="0"/>
              <a:t>Transferaufträge</a:t>
            </a:r>
          </a:p>
          <a:p>
            <a:pPr marL="176213" indent="-176213">
              <a:buFont typeface="Arial" panose="020B0604020202020204" pitchFamily="34" charset="0"/>
              <a:buChar char="•"/>
            </a:pPr>
            <a:r>
              <a:rPr lang="de-CH" sz="1600" dirty="0"/>
              <a:t>Präsenzunterricht (synchron)</a:t>
            </a:r>
          </a:p>
          <a:p>
            <a:pPr marL="176213" indent="-176213">
              <a:buFont typeface="Arial" panose="020B0604020202020204" pitchFamily="34" charset="0"/>
              <a:buChar char="•"/>
            </a:pPr>
            <a:r>
              <a:rPr lang="de-CH" sz="1600" dirty="0" err="1"/>
              <a:t>Distance</a:t>
            </a:r>
            <a:r>
              <a:rPr lang="de-CH" sz="1600" dirty="0"/>
              <a:t> Learning</a:t>
            </a:r>
          </a:p>
          <a:p>
            <a:pPr marL="176213" indent="-176213">
              <a:buFont typeface="Arial" panose="020B0604020202020204" pitchFamily="34" charset="0"/>
              <a:buChar char="•"/>
            </a:pPr>
            <a:r>
              <a:rPr lang="de-CH" sz="1600" dirty="0" err="1"/>
              <a:t>Skillstraining</a:t>
            </a:r>
            <a:r>
              <a:rPr lang="de-CH" sz="1600" dirty="0"/>
              <a:t>/Workshops</a:t>
            </a:r>
          </a:p>
          <a:p>
            <a:pPr marL="176213" indent="-176213">
              <a:buFont typeface="Arial" panose="020B0604020202020204" pitchFamily="34" charset="0"/>
              <a:buChar char="•"/>
            </a:pPr>
            <a:r>
              <a:rPr lang="de-CH" sz="1600" dirty="0"/>
              <a:t>E-Learning (asynchron)</a:t>
            </a:r>
          </a:p>
        </p:txBody>
      </p:sp>
      <p:sp>
        <p:nvSpPr>
          <p:cNvPr id="4" name="Fußzeilenplatzhalter 3">
            <a:extLst>
              <a:ext uri="{FF2B5EF4-FFF2-40B4-BE49-F238E27FC236}">
                <a16:creationId xmlns:a16="http://schemas.microsoft.com/office/drawing/2014/main" id="{4F3894C0-F808-4CA0-A57C-F9987B74DE98}"/>
              </a:ext>
            </a:extLst>
          </p:cNvPr>
          <p:cNvSpPr>
            <a:spLocks noGrp="1"/>
          </p:cNvSpPr>
          <p:nvPr>
            <p:ph type="ftr" sz="quarter" idx="11"/>
          </p:nvPr>
        </p:nvSpPr>
        <p:spPr/>
        <p:txBody>
          <a:bodyPr/>
          <a:lstStyle/>
          <a:p>
            <a:pPr defTabSz="685783">
              <a:defRPr/>
            </a:pPr>
            <a:r>
              <a:rPr lang="de-DE">
                <a:solidFill>
                  <a:srgbClr val="9DA506"/>
                </a:solidFill>
              </a:rPr>
              <a:t>BZ Pflege / Pflege der Zukunft / Perspektive Bildungsanbieter</a:t>
            </a:r>
            <a:endParaRPr lang="de-CH">
              <a:solidFill>
                <a:srgbClr val="9DA506"/>
              </a:solidFill>
            </a:endParaRPr>
          </a:p>
        </p:txBody>
      </p:sp>
      <p:sp>
        <p:nvSpPr>
          <p:cNvPr id="6" name="Titel 5">
            <a:extLst>
              <a:ext uri="{FF2B5EF4-FFF2-40B4-BE49-F238E27FC236}">
                <a16:creationId xmlns:a16="http://schemas.microsoft.com/office/drawing/2014/main" id="{1F045FCD-E95D-4381-B61B-CF02E76C2F86}"/>
              </a:ext>
            </a:extLst>
          </p:cNvPr>
          <p:cNvSpPr>
            <a:spLocks noGrp="1"/>
          </p:cNvSpPr>
          <p:nvPr>
            <p:ph type="title"/>
          </p:nvPr>
        </p:nvSpPr>
        <p:spPr/>
        <p:txBody>
          <a:bodyPr/>
          <a:lstStyle/>
          <a:p>
            <a:r>
              <a:rPr lang="de-CH" dirty="0"/>
              <a:t>Kompetenzorientiert Praxisnah unterrichten</a:t>
            </a:r>
          </a:p>
        </p:txBody>
      </p:sp>
      <p:grpSp>
        <p:nvGrpSpPr>
          <p:cNvPr id="2" name="Gruppieren 1">
            <a:extLst>
              <a:ext uri="{FF2B5EF4-FFF2-40B4-BE49-F238E27FC236}">
                <a16:creationId xmlns:a16="http://schemas.microsoft.com/office/drawing/2014/main" id="{DAB14BFF-9D8F-42BE-A988-A63C7FCA7F9C}"/>
              </a:ext>
            </a:extLst>
          </p:cNvPr>
          <p:cNvGrpSpPr/>
          <p:nvPr/>
        </p:nvGrpSpPr>
        <p:grpSpPr>
          <a:xfrm>
            <a:off x="530597" y="1466695"/>
            <a:ext cx="5948682" cy="3157692"/>
            <a:chOff x="2873986" y="1233845"/>
            <a:chExt cx="5948682" cy="3157692"/>
          </a:xfrm>
        </p:grpSpPr>
        <p:pic>
          <p:nvPicPr>
            <p:cNvPr id="11" name="Grafik 10">
              <a:extLst>
                <a:ext uri="{FF2B5EF4-FFF2-40B4-BE49-F238E27FC236}">
                  <a16:creationId xmlns:a16="http://schemas.microsoft.com/office/drawing/2014/main" id="{76FD9EF4-6CAB-4AE6-8234-77D69EAFD561}"/>
                </a:ext>
              </a:extLst>
            </p:cNvPr>
            <p:cNvPicPr>
              <a:picLocks noChangeAspect="1"/>
            </p:cNvPicPr>
            <p:nvPr/>
          </p:nvPicPr>
          <p:blipFill rotWithShape="1">
            <a:blip r:embed="rId3"/>
            <a:srcRect t="9924" b="39295"/>
            <a:stretch/>
          </p:blipFill>
          <p:spPr>
            <a:xfrm>
              <a:off x="2912213" y="1233845"/>
              <a:ext cx="5872228" cy="1801921"/>
            </a:xfrm>
            <a:prstGeom prst="rect">
              <a:avLst/>
            </a:prstGeom>
          </p:spPr>
        </p:pic>
        <p:pic>
          <p:nvPicPr>
            <p:cNvPr id="5" name="Grafik 4">
              <a:extLst>
                <a:ext uri="{FF2B5EF4-FFF2-40B4-BE49-F238E27FC236}">
                  <a16:creationId xmlns:a16="http://schemas.microsoft.com/office/drawing/2014/main" id="{01C043AD-7395-4269-826E-5E9D9B8DDC0F}"/>
                </a:ext>
              </a:extLst>
            </p:cNvPr>
            <p:cNvPicPr>
              <a:picLocks noChangeAspect="1"/>
            </p:cNvPicPr>
            <p:nvPr/>
          </p:nvPicPr>
          <p:blipFill>
            <a:blip r:embed="rId4"/>
            <a:stretch>
              <a:fillRect/>
            </a:stretch>
          </p:blipFill>
          <p:spPr>
            <a:xfrm>
              <a:off x="2873986" y="3039734"/>
              <a:ext cx="5948682" cy="1351803"/>
            </a:xfrm>
            <a:prstGeom prst="rect">
              <a:avLst/>
            </a:prstGeom>
          </p:spPr>
        </p:pic>
        <p:sp>
          <p:nvSpPr>
            <p:cNvPr id="3" name="Textfeld 2">
              <a:extLst>
                <a:ext uri="{FF2B5EF4-FFF2-40B4-BE49-F238E27FC236}">
                  <a16:creationId xmlns:a16="http://schemas.microsoft.com/office/drawing/2014/main" id="{530E9491-F9F2-47A4-9ABB-1DF334632471}"/>
                </a:ext>
              </a:extLst>
            </p:cNvPr>
            <p:cNvSpPr txBox="1"/>
            <p:nvPr/>
          </p:nvSpPr>
          <p:spPr>
            <a:xfrm>
              <a:off x="5300742" y="3827244"/>
              <a:ext cx="296876" cy="184666"/>
            </a:xfrm>
            <a:prstGeom prst="rect">
              <a:avLst/>
            </a:prstGeom>
            <a:solidFill>
              <a:schemeClr val="bg1"/>
            </a:solidFill>
          </p:spPr>
          <p:txBody>
            <a:bodyPr wrap="none" rtlCol="0">
              <a:spAutoFit/>
            </a:bodyPr>
            <a:lstStyle/>
            <a:p>
              <a:r>
                <a:rPr lang="de-CH" sz="600" dirty="0"/>
                <a:t>1-2</a:t>
              </a:r>
            </a:p>
          </p:txBody>
        </p:sp>
        <p:sp>
          <p:nvSpPr>
            <p:cNvPr id="7" name="Textfeld 6">
              <a:extLst>
                <a:ext uri="{FF2B5EF4-FFF2-40B4-BE49-F238E27FC236}">
                  <a16:creationId xmlns:a16="http://schemas.microsoft.com/office/drawing/2014/main" id="{9CAB9100-2BBD-499F-A8EC-679689844E0C}"/>
                </a:ext>
              </a:extLst>
            </p:cNvPr>
            <p:cNvSpPr txBox="1"/>
            <p:nvPr/>
          </p:nvSpPr>
          <p:spPr>
            <a:xfrm>
              <a:off x="6697371" y="3827244"/>
              <a:ext cx="296876" cy="184666"/>
            </a:xfrm>
            <a:prstGeom prst="rect">
              <a:avLst/>
            </a:prstGeom>
            <a:solidFill>
              <a:schemeClr val="bg1"/>
            </a:solidFill>
          </p:spPr>
          <p:txBody>
            <a:bodyPr wrap="none" rtlCol="0">
              <a:spAutoFit/>
            </a:bodyPr>
            <a:lstStyle/>
            <a:p>
              <a:r>
                <a:rPr lang="de-CH" sz="600" dirty="0"/>
                <a:t>1-2</a:t>
              </a:r>
            </a:p>
          </p:txBody>
        </p:sp>
        <p:sp>
          <p:nvSpPr>
            <p:cNvPr id="8" name="Textfeld 7">
              <a:extLst>
                <a:ext uri="{FF2B5EF4-FFF2-40B4-BE49-F238E27FC236}">
                  <a16:creationId xmlns:a16="http://schemas.microsoft.com/office/drawing/2014/main" id="{39E1C2A9-374A-49CC-B5E0-67DD07F6CF45}"/>
                </a:ext>
              </a:extLst>
            </p:cNvPr>
            <p:cNvSpPr txBox="1"/>
            <p:nvPr/>
          </p:nvSpPr>
          <p:spPr>
            <a:xfrm>
              <a:off x="3940957" y="3827244"/>
              <a:ext cx="296876" cy="184666"/>
            </a:xfrm>
            <a:prstGeom prst="rect">
              <a:avLst/>
            </a:prstGeom>
            <a:solidFill>
              <a:schemeClr val="bg1"/>
            </a:solidFill>
          </p:spPr>
          <p:txBody>
            <a:bodyPr wrap="none" rtlCol="0">
              <a:spAutoFit/>
            </a:bodyPr>
            <a:lstStyle/>
            <a:p>
              <a:r>
                <a:rPr lang="de-CH" sz="600" dirty="0"/>
                <a:t>1-2</a:t>
              </a:r>
            </a:p>
          </p:txBody>
        </p:sp>
      </p:grpSp>
    </p:spTree>
    <p:extLst>
      <p:ext uri="{BB962C8B-B14F-4D97-AF65-F5344CB8AC3E}">
        <p14:creationId xmlns:p14="http://schemas.microsoft.com/office/powerpoint/2010/main" val="125556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498A699-FB9E-4D18-86E7-CDFC58ED9574}"/>
              </a:ext>
            </a:extLst>
          </p:cNvPr>
          <p:cNvSpPr>
            <a:spLocks noGrp="1"/>
          </p:cNvSpPr>
          <p:nvPr>
            <p:ph idx="1"/>
          </p:nvPr>
        </p:nvSpPr>
        <p:spPr/>
        <p:txBody>
          <a:bodyPr/>
          <a:lstStyle/>
          <a:p>
            <a:endParaRPr lang="de-DE" sz="1800" dirty="0"/>
          </a:p>
          <a:p>
            <a:r>
              <a:rPr lang="de-DE" sz="1800" dirty="0"/>
              <a:t>HFP Geriatrische und gerontopsychiatrische Pflege</a:t>
            </a:r>
          </a:p>
          <a:p>
            <a:r>
              <a:rPr lang="de-DE" sz="1800" dirty="0"/>
              <a:t>HFP Psychiatriepflege</a:t>
            </a:r>
          </a:p>
        </p:txBody>
      </p:sp>
      <p:sp>
        <p:nvSpPr>
          <p:cNvPr id="3" name="Titel 2">
            <a:extLst>
              <a:ext uri="{FF2B5EF4-FFF2-40B4-BE49-F238E27FC236}">
                <a16:creationId xmlns:a16="http://schemas.microsoft.com/office/drawing/2014/main" id="{7DDE0EA4-0FAF-4D7C-B81B-76759E80C1CB}"/>
              </a:ext>
            </a:extLst>
          </p:cNvPr>
          <p:cNvSpPr>
            <a:spLocks noGrp="1"/>
          </p:cNvSpPr>
          <p:nvPr>
            <p:ph type="title"/>
          </p:nvPr>
        </p:nvSpPr>
        <p:spPr/>
        <p:txBody>
          <a:bodyPr/>
          <a:lstStyle/>
          <a:p>
            <a:r>
              <a:rPr lang="de-CH" dirty="0"/>
              <a:t>Geplante Vorbereitungslehrgänge auf Höhere Fachprüfungen am BZ Pflege</a:t>
            </a:r>
          </a:p>
        </p:txBody>
      </p:sp>
      <p:sp>
        <p:nvSpPr>
          <p:cNvPr id="4" name="Fußzeilenplatzhalter 3">
            <a:extLst>
              <a:ext uri="{FF2B5EF4-FFF2-40B4-BE49-F238E27FC236}">
                <a16:creationId xmlns:a16="http://schemas.microsoft.com/office/drawing/2014/main" id="{CF3E41D7-FCBB-4C3D-BA33-157D7928760C}"/>
              </a:ext>
            </a:extLst>
          </p:cNvPr>
          <p:cNvSpPr>
            <a:spLocks noGrp="1"/>
          </p:cNvSpPr>
          <p:nvPr>
            <p:ph type="ftr" sz="quarter" idx="11"/>
          </p:nvPr>
        </p:nvSpPr>
        <p:spPr/>
        <p:txBody>
          <a:bodyPr/>
          <a:lstStyle/>
          <a:p>
            <a:pPr>
              <a:defRPr/>
            </a:pPr>
            <a:r>
              <a:rPr lang="de-DE"/>
              <a:t>BZ Pflege / Pflege der Zukunft / Perspektive Bildungsanbieter</a:t>
            </a:r>
            <a:endParaRPr lang="de-CH"/>
          </a:p>
        </p:txBody>
      </p:sp>
    </p:spTree>
    <p:extLst>
      <p:ext uri="{BB962C8B-B14F-4D97-AF65-F5344CB8AC3E}">
        <p14:creationId xmlns:p14="http://schemas.microsoft.com/office/powerpoint/2010/main" val="359799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36895F9-468E-4D1C-9A52-503C0D6BE233}"/>
              </a:ext>
            </a:extLst>
          </p:cNvPr>
          <p:cNvSpPr>
            <a:spLocks noGrp="1"/>
          </p:cNvSpPr>
          <p:nvPr>
            <p:ph type="ftr" sz="quarter" idx="11"/>
          </p:nvPr>
        </p:nvSpPr>
        <p:spPr/>
        <p:txBody>
          <a:bodyPr/>
          <a:lstStyle/>
          <a:p>
            <a:pPr>
              <a:defRPr/>
            </a:pPr>
            <a:r>
              <a:rPr lang="de-DE" dirty="0"/>
              <a:t>BZ Pflege / Pflege der Zukunft / Perspektive Bildungsanbieter</a:t>
            </a:r>
            <a:endParaRPr lang="de-CH" dirty="0"/>
          </a:p>
        </p:txBody>
      </p:sp>
      <p:sp>
        <p:nvSpPr>
          <p:cNvPr id="5" name="Titel 4">
            <a:extLst>
              <a:ext uri="{FF2B5EF4-FFF2-40B4-BE49-F238E27FC236}">
                <a16:creationId xmlns:a16="http://schemas.microsoft.com/office/drawing/2014/main" id="{9A4DD673-73AA-457D-8B68-0CF87C551FBF}"/>
              </a:ext>
            </a:extLst>
          </p:cNvPr>
          <p:cNvSpPr>
            <a:spLocks noGrp="1"/>
          </p:cNvSpPr>
          <p:nvPr>
            <p:ph type="title"/>
          </p:nvPr>
        </p:nvSpPr>
        <p:spPr>
          <a:xfrm>
            <a:off x="711202" y="987427"/>
            <a:ext cx="7893050" cy="792163"/>
          </a:xfrm>
        </p:spPr>
        <p:txBody>
          <a:bodyPr/>
          <a:lstStyle/>
          <a:p>
            <a:r>
              <a:rPr lang="de-CH" dirty="0" err="1"/>
              <a:t>Blended</a:t>
            </a:r>
            <a:r>
              <a:rPr lang="de-CH" dirty="0"/>
              <a:t> Learning</a:t>
            </a:r>
            <a:br>
              <a:rPr lang="de-CH" dirty="0"/>
            </a:br>
            <a:r>
              <a:rPr lang="de-CH" sz="1050" b="0" dirty="0">
                <a:hlinkClick r:id="rId2"/>
              </a:rPr>
              <a:t>https://blog.hwr-berlin.de/elerner/ein-plaedoyer-fuer-blended-learning-meine-top-10-gruende/#more-12644</a:t>
            </a:r>
            <a:br>
              <a:rPr lang="de-CH" sz="1050" b="0" dirty="0"/>
            </a:br>
            <a:br>
              <a:rPr lang="de-CH" sz="1050" b="0" dirty="0"/>
            </a:br>
            <a:r>
              <a:rPr lang="de-CH" sz="1050" b="0" dirty="0">
                <a:hlinkClick r:id="rId3"/>
              </a:rPr>
              <a:t>https://www.ilt-solutions.de/news/e-learning-blended-learning.html</a:t>
            </a:r>
            <a:endParaRPr lang="de-CH" sz="1050" b="0" dirty="0"/>
          </a:p>
        </p:txBody>
      </p:sp>
      <p:pic>
        <p:nvPicPr>
          <p:cNvPr id="2050" name="Picture 2" descr="Grafik S.Quade: Beispiel einer didaktischen Verzahnung von Präsenz und Online Einheiten.">
            <a:extLst>
              <a:ext uri="{FF2B5EF4-FFF2-40B4-BE49-F238E27FC236}">
                <a16:creationId xmlns:a16="http://schemas.microsoft.com/office/drawing/2014/main" id="{F7B03140-72EF-4F83-BAC7-9A9C6D2B417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1202" y="1849270"/>
            <a:ext cx="4966898" cy="294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13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482A6A2-501A-4169-8429-F399A939C2B4}"/>
              </a:ext>
            </a:extLst>
          </p:cNvPr>
          <p:cNvPicPr>
            <a:picLocks noChangeAspect="1"/>
          </p:cNvPicPr>
          <p:nvPr/>
        </p:nvPicPr>
        <p:blipFill rotWithShape="1">
          <a:blip r:embed="rId3"/>
          <a:srcRect r="13254" b="5"/>
          <a:stretch/>
        </p:blipFill>
        <p:spPr>
          <a:xfrm flipH="1">
            <a:off x="711200" y="1491630"/>
            <a:ext cx="3929482" cy="2849562"/>
          </a:xfrm>
          <a:prstGeom prst="rect">
            <a:avLst/>
          </a:prstGeom>
          <a:noFill/>
        </p:spPr>
      </p:pic>
      <p:sp>
        <p:nvSpPr>
          <p:cNvPr id="2" name="Inhaltsplatzhalter 1">
            <a:extLst>
              <a:ext uri="{FF2B5EF4-FFF2-40B4-BE49-F238E27FC236}">
                <a16:creationId xmlns:a16="http://schemas.microsoft.com/office/drawing/2014/main" id="{373BEB39-2844-4C02-B2D5-6BDA312B3C31}"/>
              </a:ext>
            </a:extLst>
          </p:cNvPr>
          <p:cNvSpPr>
            <a:spLocks noGrp="1"/>
          </p:cNvSpPr>
          <p:nvPr>
            <p:ph sz="quarter" idx="14"/>
          </p:nvPr>
        </p:nvSpPr>
        <p:spPr>
          <a:xfrm>
            <a:off x="4889062" y="3915121"/>
            <a:ext cx="3706044" cy="426071"/>
          </a:xfrm>
        </p:spPr>
        <p:txBody>
          <a:bodyPr wrap="square" anchor="t">
            <a:normAutofit/>
          </a:bodyPr>
          <a:lstStyle/>
          <a:p>
            <a:pPr marL="0" indent="0">
              <a:buNone/>
            </a:pPr>
            <a:r>
              <a:rPr lang="de-CH" u="sng" dirty="0">
                <a:hlinkClick r:id="rId4"/>
              </a:rPr>
              <a:t>www.pflegelaufbahn-bzpflege.ch</a:t>
            </a:r>
            <a:endParaRPr lang="de-CH" dirty="0"/>
          </a:p>
        </p:txBody>
      </p:sp>
      <p:sp>
        <p:nvSpPr>
          <p:cNvPr id="4" name="Fußzeilenplatzhalter 3">
            <a:extLst>
              <a:ext uri="{FF2B5EF4-FFF2-40B4-BE49-F238E27FC236}">
                <a16:creationId xmlns:a16="http://schemas.microsoft.com/office/drawing/2014/main" id="{7D948F45-078B-4AFE-98FF-A17F647E6127}"/>
              </a:ext>
            </a:extLst>
          </p:cNvPr>
          <p:cNvSpPr>
            <a:spLocks noGrp="1"/>
          </p:cNvSpPr>
          <p:nvPr>
            <p:ph type="ftr" sz="quarter" idx="16"/>
          </p:nvPr>
        </p:nvSpPr>
        <p:spPr>
          <a:xfrm>
            <a:off x="715318" y="4731990"/>
            <a:ext cx="4464000" cy="309117"/>
          </a:xfrm>
        </p:spPr>
        <p:txBody>
          <a:bodyPr anchor="ctr">
            <a:normAutofit/>
          </a:bodyPr>
          <a:lstStyle/>
          <a:p>
            <a:pPr>
              <a:spcAft>
                <a:spcPts val="600"/>
              </a:spcAft>
              <a:defRPr/>
            </a:pPr>
            <a:r>
              <a:rPr lang="de-DE" dirty="0"/>
              <a:t>BZ Pflege / Pflege der Zukunft / Perspektive Bildungsanbieter</a:t>
            </a:r>
            <a:endParaRPr lang="de-CH" dirty="0"/>
          </a:p>
          <a:p>
            <a:pPr>
              <a:spcAft>
                <a:spcPts val="600"/>
              </a:spcAft>
              <a:defRPr/>
            </a:pPr>
            <a:endParaRPr lang="de-CH" dirty="0"/>
          </a:p>
        </p:txBody>
      </p:sp>
      <p:sp>
        <p:nvSpPr>
          <p:cNvPr id="5" name="Titel 4">
            <a:extLst>
              <a:ext uri="{FF2B5EF4-FFF2-40B4-BE49-F238E27FC236}">
                <a16:creationId xmlns:a16="http://schemas.microsoft.com/office/drawing/2014/main" id="{1285E8FA-0F87-47D4-A0B9-E905CFF60657}"/>
              </a:ext>
            </a:extLst>
          </p:cNvPr>
          <p:cNvSpPr>
            <a:spLocks noGrp="1"/>
          </p:cNvSpPr>
          <p:nvPr>
            <p:ph type="title"/>
          </p:nvPr>
        </p:nvSpPr>
        <p:spPr>
          <a:xfrm>
            <a:off x="711200" y="987425"/>
            <a:ext cx="7893050" cy="792163"/>
          </a:xfrm>
        </p:spPr>
        <p:txBody>
          <a:bodyPr wrap="square" anchor="t">
            <a:normAutofit/>
          </a:bodyPr>
          <a:lstStyle/>
          <a:p>
            <a:r>
              <a:rPr lang="de-CH" dirty="0"/>
              <a:t>Herzlichen Dank!</a:t>
            </a:r>
          </a:p>
        </p:txBody>
      </p:sp>
      <p:sp>
        <p:nvSpPr>
          <p:cNvPr id="3" name="Datumsplatzhalter 2" hidden="1">
            <a:extLst>
              <a:ext uri="{FF2B5EF4-FFF2-40B4-BE49-F238E27FC236}">
                <a16:creationId xmlns:a16="http://schemas.microsoft.com/office/drawing/2014/main" id="{0AA75637-0047-4F89-A26C-A8E3A343C7A6}"/>
              </a:ext>
            </a:extLst>
          </p:cNvPr>
          <p:cNvSpPr>
            <a:spLocks noGrp="1"/>
          </p:cNvSpPr>
          <p:nvPr>
            <p:ph type="dt" sz="half" idx="4294967295"/>
          </p:nvPr>
        </p:nvSpPr>
        <p:spPr>
          <a:xfrm>
            <a:off x="5292192" y="4767263"/>
            <a:ext cx="1008000" cy="273844"/>
          </a:xfrm>
        </p:spPr>
        <p:txBody>
          <a:bodyPr/>
          <a:lstStyle/>
          <a:p>
            <a:pPr>
              <a:spcAft>
                <a:spcPts val="600"/>
              </a:spcAft>
            </a:pPr>
            <a:fld id="{7E587ADA-FF85-419E-9B5E-A776723DA01A}" type="datetime1">
              <a:rPr lang="de-DE" smtClean="0"/>
              <a:pPr>
                <a:spcAft>
                  <a:spcPts val="600"/>
                </a:spcAft>
              </a:pPr>
              <a:t>03.09.2020</a:t>
            </a:fld>
            <a:endParaRPr lang="de-CH"/>
          </a:p>
        </p:txBody>
      </p:sp>
    </p:spTree>
    <p:extLst>
      <p:ext uri="{BB962C8B-B14F-4D97-AF65-F5344CB8AC3E}">
        <p14:creationId xmlns:p14="http://schemas.microsoft.com/office/powerpoint/2010/main" val="3376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2ADEBA0-5085-4F57-81AA-E6C3719EAC6A}"/>
              </a:ext>
            </a:extLst>
          </p:cNvPr>
          <p:cNvSpPr/>
          <p:nvPr/>
        </p:nvSpPr>
        <p:spPr bwMode="auto">
          <a:xfrm>
            <a:off x="4898206" y="1779588"/>
            <a:ext cx="3706044"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p>
            <a:pPr marL="285750" indent="-285750">
              <a:lnSpc>
                <a:spcPct val="90000"/>
              </a:lnSpc>
              <a:spcBef>
                <a:spcPct val="20000"/>
              </a:spcBef>
              <a:buFont typeface="Arial" panose="020B0604020202020204" pitchFamily="34" charset="0"/>
              <a:buChar char="•"/>
            </a:pPr>
            <a:r>
              <a:rPr lang="de-DE" sz="1300" dirty="0">
                <a:latin typeface="Arial" panose="020B0604020202020204" pitchFamily="34" charset="0"/>
                <a:cs typeface="Arial" panose="020B0604020202020204" pitchFamily="34" charset="0"/>
              </a:rPr>
              <a:t>berufsbegleitende Kurse </a:t>
            </a:r>
          </a:p>
          <a:p>
            <a:pPr marL="285750" indent="-285750">
              <a:lnSpc>
                <a:spcPct val="90000"/>
              </a:lnSpc>
              <a:spcBef>
                <a:spcPct val="20000"/>
              </a:spcBef>
              <a:buFont typeface="Arial" panose="020B0604020202020204" pitchFamily="34" charset="0"/>
              <a:buChar char="•"/>
            </a:pPr>
            <a:r>
              <a:rPr lang="de-DE" sz="1300" dirty="0">
                <a:latin typeface="Arial" panose="020B0604020202020204" pitchFamily="34" charset="0"/>
                <a:cs typeface="Arial" panose="020B0604020202020204" pitchFamily="34" charset="0"/>
              </a:rPr>
              <a:t>ermöglichen den Teilnehmenden, sich den eigenen Bedürfnissen und Lebensumständen entsprechend auf die Prüfungen vorzubereiten</a:t>
            </a:r>
          </a:p>
          <a:p>
            <a:pPr marL="285750" indent="-285750">
              <a:lnSpc>
                <a:spcPct val="90000"/>
              </a:lnSpc>
              <a:spcBef>
                <a:spcPct val="20000"/>
              </a:spcBef>
              <a:buFont typeface="Arial" panose="020B0604020202020204" pitchFamily="34" charset="0"/>
              <a:buChar char="•"/>
            </a:pPr>
            <a:r>
              <a:rPr lang="de-DE" sz="1300" dirty="0">
                <a:latin typeface="Arial" panose="020B0604020202020204" pitchFamily="34" charset="0"/>
                <a:cs typeface="Arial" panose="020B0604020202020204" pitchFamily="34" charset="0"/>
              </a:rPr>
              <a:t>Gestaltung der einzelnen Kurse unterschiedlich </a:t>
            </a:r>
          </a:p>
          <a:p>
            <a:pPr marL="285750" indent="-285750">
              <a:lnSpc>
                <a:spcPct val="90000"/>
              </a:lnSpc>
              <a:spcBef>
                <a:spcPct val="20000"/>
              </a:spcBef>
              <a:buFont typeface="Arial" panose="020B0604020202020204" pitchFamily="34" charset="0"/>
              <a:buChar char="•"/>
            </a:pPr>
            <a:r>
              <a:rPr lang="de-DE" sz="1300" dirty="0">
                <a:latin typeface="Arial" panose="020B0604020202020204" pitchFamily="34" charset="0"/>
                <a:cs typeface="Arial" panose="020B0604020202020204" pitchFamily="34" charset="0"/>
              </a:rPr>
              <a:t>dauern die Kurse zwei bis vier Semester (bis Prüfung 2-2,5 Jahre)</a:t>
            </a:r>
          </a:p>
          <a:p>
            <a:pPr marL="285750" indent="-285750">
              <a:lnSpc>
                <a:spcPct val="90000"/>
              </a:lnSpc>
              <a:spcBef>
                <a:spcPct val="20000"/>
              </a:spcBef>
              <a:buFont typeface="Arial" panose="020B0604020202020204" pitchFamily="34" charset="0"/>
              <a:buChar char="•"/>
            </a:pPr>
            <a:r>
              <a:rPr lang="de-DE" sz="1300" dirty="0">
                <a:latin typeface="Arial" panose="020B0604020202020204" pitchFamily="34" charset="0"/>
                <a:cs typeface="Arial" panose="020B0604020202020204" pitchFamily="34" charset="0"/>
              </a:rPr>
              <a:t>schulischer Unterricht und Selbststudium, Verfassen von Arbeiten </a:t>
            </a:r>
          </a:p>
          <a:p>
            <a:pPr marL="285750" indent="-285750">
              <a:lnSpc>
                <a:spcPct val="90000"/>
              </a:lnSpc>
              <a:spcBef>
                <a:spcPct val="20000"/>
              </a:spcBef>
              <a:buFont typeface="Arial" panose="020B0604020202020204" pitchFamily="34" charset="0"/>
              <a:buChar char="•"/>
            </a:pPr>
            <a:r>
              <a:rPr lang="de-DE" sz="1300" dirty="0">
                <a:latin typeface="Arial" panose="020B0604020202020204" pitchFamily="34" charset="0"/>
                <a:cs typeface="Arial" panose="020B0604020202020204" pitchFamily="34" charset="0"/>
              </a:rPr>
              <a:t>wichtiger Beitrag zum Erwerb von beruflichen Handlungskompetenzen ist langjährige Berufserfahrung.</a:t>
            </a:r>
          </a:p>
        </p:txBody>
      </p:sp>
      <p:sp>
        <p:nvSpPr>
          <p:cNvPr id="13" name="Footer Placeholder 3">
            <a:extLst>
              <a:ext uri="{FF2B5EF4-FFF2-40B4-BE49-F238E27FC236}">
                <a16:creationId xmlns:a16="http://schemas.microsoft.com/office/drawing/2014/main" id="{FDD40C32-62C1-46A3-A50C-282FC20EE5A2}"/>
              </a:ext>
            </a:extLst>
          </p:cNvPr>
          <p:cNvSpPr>
            <a:spLocks noGrp="1"/>
          </p:cNvSpPr>
          <p:nvPr>
            <p:ph type="ftr" sz="quarter" idx="16"/>
          </p:nvPr>
        </p:nvSpPr>
        <p:spPr>
          <a:xfrm>
            <a:off x="715318" y="4767263"/>
            <a:ext cx="4464000" cy="273844"/>
          </a:xfrm>
        </p:spPr>
        <p:txBody>
          <a:bodyPr vert="horz" lIns="0" tIns="0" rIns="0" bIns="0" rtlCol="0" anchor="ctr">
            <a:normAutofit/>
          </a:bodyPr>
          <a:lstStyle/>
          <a:p>
            <a:pPr>
              <a:spcAft>
                <a:spcPts val="600"/>
              </a:spcAft>
              <a:defRPr/>
            </a:pPr>
            <a:r>
              <a:rPr lang="de-DE"/>
              <a:t>BZ Pflege / Pflege der Zukunft / Perspektive Bildungsanbieter</a:t>
            </a:r>
            <a:endParaRPr lang="de-CH"/>
          </a:p>
        </p:txBody>
      </p:sp>
      <p:sp>
        <p:nvSpPr>
          <p:cNvPr id="3" name="Titel 2">
            <a:extLst>
              <a:ext uri="{FF2B5EF4-FFF2-40B4-BE49-F238E27FC236}">
                <a16:creationId xmlns:a16="http://schemas.microsoft.com/office/drawing/2014/main" id="{6748C968-D143-40CD-A388-DD8A821F293F}"/>
              </a:ext>
            </a:extLst>
          </p:cNvPr>
          <p:cNvSpPr>
            <a:spLocks noGrp="1"/>
          </p:cNvSpPr>
          <p:nvPr>
            <p:ph type="title"/>
          </p:nvPr>
        </p:nvSpPr>
        <p:spPr bwMode="auto">
          <a:xfrm>
            <a:off x="711200" y="987425"/>
            <a:ext cx="789305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p>
            <a:r>
              <a:rPr lang="de-CH"/>
              <a:t>Vorbereitungslehrgänge</a:t>
            </a:r>
          </a:p>
        </p:txBody>
      </p:sp>
      <p:pic>
        <p:nvPicPr>
          <p:cNvPr id="6" name="Inhaltsplatzhalter 5">
            <a:extLst>
              <a:ext uri="{FF2B5EF4-FFF2-40B4-BE49-F238E27FC236}">
                <a16:creationId xmlns:a16="http://schemas.microsoft.com/office/drawing/2014/main" id="{64ACC5D1-DAD6-4030-8A01-593C8072A0D3}"/>
              </a:ext>
            </a:extLst>
          </p:cNvPr>
          <p:cNvPicPr>
            <a:picLocks noGrp="1" noChangeAspect="1"/>
          </p:cNvPicPr>
          <p:nvPr>
            <p:ph sz="quarter" idx="13"/>
          </p:nvPr>
        </p:nvPicPr>
        <p:blipFill>
          <a:blip r:embed="rId3"/>
          <a:stretch>
            <a:fillRect/>
          </a:stretch>
        </p:blipFill>
        <p:spPr>
          <a:xfrm>
            <a:off x="723900" y="1728780"/>
            <a:ext cx="4064124" cy="2710738"/>
          </a:xfrm>
          <a:prstGeom prst="rect">
            <a:avLst/>
          </a:prstGeom>
        </p:spPr>
      </p:pic>
    </p:spTree>
    <p:extLst>
      <p:ext uri="{BB962C8B-B14F-4D97-AF65-F5344CB8AC3E}">
        <p14:creationId xmlns:p14="http://schemas.microsoft.com/office/powerpoint/2010/main" val="169229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73BE5F-856D-42A1-845C-7F1F69A9B174}"/>
              </a:ext>
            </a:extLst>
          </p:cNvPr>
          <p:cNvSpPr>
            <a:spLocks noGrp="1"/>
          </p:cNvSpPr>
          <p:nvPr>
            <p:ph idx="1"/>
          </p:nvPr>
        </p:nvSpPr>
        <p:spPr/>
        <p:txBody>
          <a:bodyPr/>
          <a:lstStyle/>
          <a:p>
            <a:endParaRPr lang="de-DE" sz="1400" dirty="0"/>
          </a:p>
          <a:p>
            <a:r>
              <a:rPr lang="de-DE" sz="1400" dirty="0"/>
              <a:t>Chancen:</a:t>
            </a:r>
          </a:p>
          <a:p>
            <a:pPr lvl="1"/>
            <a:r>
              <a:rPr lang="de-DE" sz="1400" dirty="0"/>
              <a:t>Studierende erwerben einen eidgenössisch anerkannten Abschluss</a:t>
            </a:r>
          </a:p>
          <a:p>
            <a:pPr lvl="1"/>
            <a:r>
              <a:rPr lang="de-DE" sz="1400" dirty="0"/>
              <a:t>Subjektfinanzierung der Angebote</a:t>
            </a:r>
          </a:p>
          <a:p>
            <a:pPr lvl="1"/>
            <a:endParaRPr lang="de-DE" sz="1400" dirty="0"/>
          </a:p>
          <a:p>
            <a:r>
              <a:rPr lang="de-CH" sz="1400" dirty="0"/>
              <a:t>Herausforderungen für Bildungsanbieter:</a:t>
            </a:r>
          </a:p>
          <a:p>
            <a:pPr lvl="1"/>
            <a:r>
              <a:rPr lang="de-CH" sz="1400" dirty="0"/>
              <a:t>Neues wenig bekanntes Bildungsangebot</a:t>
            </a:r>
          </a:p>
          <a:p>
            <a:pPr lvl="1"/>
            <a:r>
              <a:rPr lang="de-CH" sz="1400" dirty="0"/>
              <a:t>Die Angebote müssen selbsttragend sein</a:t>
            </a:r>
          </a:p>
        </p:txBody>
      </p:sp>
      <p:sp>
        <p:nvSpPr>
          <p:cNvPr id="3" name="Titel 2">
            <a:extLst>
              <a:ext uri="{FF2B5EF4-FFF2-40B4-BE49-F238E27FC236}">
                <a16:creationId xmlns:a16="http://schemas.microsoft.com/office/drawing/2014/main" id="{23321CA5-A750-45F0-AFE9-962E4BD43878}"/>
              </a:ext>
            </a:extLst>
          </p:cNvPr>
          <p:cNvSpPr>
            <a:spLocks noGrp="1"/>
          </p:cNvSpPr>
          <p:nvPr>
            <p:ph type="title"/>
          </p:nvPr>
        </p:nvSpPr>
        <p:spPr/>
        <p:txBody>
          <a:bodyPr/>
          <a:lstStyle/>
          <a:p>
            <a:r>
              <a:rPr lang="de-CH" dirty="0"/>
              <a:t>Herausforderungen und Chancen der neuen Bildungsangebote</a:t>
            </a:r>
            <a:endParaRPr lang="de-CH" dirty="0">
              <a:solidFill>
                <a:schemeClr val="tx1"/>
              </a:solidFill>
            </a:endParaRPr>
          </a:p>
        </p:txBody>
      </p:sp>
      <p:sp>
        <p:nvSpPr>
          <p:cNvPr id="4" name="Fußzeilenplatzhalter 3">
            <a:extLst>
              <a:ext uri="{FF2B5EF4-FFF2-40B4-BE49-F238E27FC236}">
                <a16:creationId xmlns:a16="http://schemas.microsoft.com/office/drawing/2014/main" id="{45BF86C9-70AF-41BE-9C38-48DA4D07A24D}"/>
              </a:ext>
            </a:extLst>
          </p:cNvPr>
          <p:cNvSpPr>
            <a:spLocks noGrp="1"/>
          </p:cNvSpPr>
          <p:nvPr>
            <p:ph type="ftr" sz="quarter" idx="11"/>
          </p:nvPr>
        </p:nvSpPr>
        <p:spPr/>
        <p:txBody>
          <a:bodyPr/>
          <a:lstStyle/>
          <a:p>
            <a:pPr>
              <a:defRPr/>
            </a:pPr>
            <a:r>
              <a:rPr lang="de-DE" dirty="0"/>
              <a:t>BZ Pflege / Pflege der Zukunft / Perspektive Bildungsanbieter</a:t>
            </a:r>
            <a:endParaRPr lang="de-CH" dirty="0"/>
          </a:p>
        </p:txBody>
      </p:sp>
    </p:spTree>
    <p:extLst>
      <p:ext uri="{BB962C8B-B14F-4D97-AF65-F5344CB8AC3E}">
        <p14:creationId xmlns:p14="http://schemas.microsoft.com/office/powerpoint/2010/main" val="242076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169A1EB5-89F6-41B0-BCF9-46E25C5EF213}"/>
              </a:ext>
            </a:extLst>
          </p:cNvPr>
          <p:cNvPicPr>
            <a:picLocks noGrp="1" noChangeAspect="1"/>
          </p:cNvPicPr>
          <p:nvPr>
            <p:ph idx="1"/>
          </p:nvPr>
        </p:nvPicPr>
        <p:blipFill>
          <a:blip r:embed="rId3"/>
          <a:stretch>
            <a:fillRect/>
          </a:stretch>
        </p:blipFill>
        <p:spPr>
          <a:xfrm>
            <a:off x="251520" y="233074"/>
            <a:ext cx="5491902" cy="4545865"/>
          </a:xfrm>
          <a:prstGeom prst="rect">
            <a:avLst/>
          </a:prstGeom>
        </p:spPr>
      </p:pic>
      <p:sp>
        <p:nvSpPr>
          <p:cNvPr id="3" name="Fußzeilenplatzhalter 2">
            <a:extLst>
              <a:ext uri="{FF2B5EF4-FFF2-40B4-BE49-F238E27FC236}">
                <a16:creationId xmlns:a16="http://schemas.microsoft.com/office/drawing/2014/main" id="{6C73B41D-C8ED-455D-9D53-8DE9FDCADF40}"/>
              </a:ext>
            </a:extLst>
          </p:cNvPr>
          <p:cNvSpPr>
            <a:spLocks noGrp="1"/>
          </p:cNvSpPr>
          <p:nvPr>
            <p:ph type="ftr" sz="quarter" idx="11"/>
          </p:nvPr>
        </p:nvSpPr>
        <p:spPr/>
        <p:txBody>
          <a:bodyPr/>
          <a:lstStyle/>
          <a:p>
            <a:pPr>
              <a:defRPr/>
            </a:pPr>
            <a:r>
              <a:rPr lang="de-DE"/>
              <a:t>BZ Pflege / Pflege der Zukunft / Perspektive Bildungsanbieter</a:t>
            </a:r>
            <a:endParaRPr lang="de-CH"/>
          </a:p>
        </p:txBody>
      </p:sp>
    </p:spTree>
    <p:extLst>
      <p:ext uri="{BB962C8B-B14F-4D97-AF65-F5344CB8AC3E}">
        <p14:creationId xmlns:p14="http://schemas.microsoft.com/office/powerpoint/2010/main" val="13508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5C1E3220-5552-42A0-8B3B-1FD6E7DEC530}"/>
              </a:ext>
            </a:extLst>
          </p:cNvPr>
          <p:cNvPicPr>
            <a:picLocks noGrp="1" noChangeAspect="1"/>
          </p:cNvPicPr>
          <p:nvPr>
            <p:ph idx="1"/>
          </p:nvPr>
        </p:nvPicPr>
        <p:blipFill>
          <a:blip r:embed="rId3"/>
          <a:stretch>
            <a:fillRect/>
          </a:stretch>
        </p:blipFill>
        <p:spPr>
          <a:xfrm>
            <a:off x="4657726" y="2372042"/>
            <a:ext cx="4436895" cy="2074104"/>
          </a:xfrm>
          <a:prstGeom prst="rect">
            <a:avLst/>
          </a:prstGeom>
        </p:spPr>
      </p:pic>
      <p:sp>
        <p:nvSpPr>
          <p:cNvPr id="7" name="Titel 6">
            <a:extLst>
              <a:ext uri="{FF2B5EF4-FFF2-40B4-BE49-F238E27FC236}">
                <a16:creationId xmlns:a16="http://schemas.microsoft.com/office/drawing/2014/main" id="{0BDB2DBF-4D36-48AE-B40A-91E00691605B}"/>
              </a:ext>
            </a:extLst>
          </p:cNvPr>
          <p:cNvSpPr>
            <a:spLocks noGrp="1"/>
          </p:cNvSpPr>
          <p:nvPr>
            <p:ph type="title"/>
          </p:nvPr>
        </p:nvSpPr>
        <p:spPr>
          <a:xfrm>
            <a:off x="709531" y="987393"/>
            <a:ext cx="7893050" cy="792163"/>
          </a:xfrm>
        </p:spPr>
        <p:txBody>
          <a:bodyPr/>
          <a:lstStyle/>
          <a:p>
            <a:r>
              <a:rPr lang="de-CH" dirty="0">
                <a:solidFill>
                  <a:schemeClr val="tx1"/>
                </a:solidFill>
              </a:rPr>
              <a:t>Nationaler Qualifikationsrahmen Berufsbildung</a:t>
            </a:r>
          </a:p>
        </p:txBody>
      </p:sp>
      <p:sp>
        <p:nvSpPr>
          <p:cNvPr id="5" name="Fußzeilenplatzhalter 4">
            <a:extLst>
              <a:ext uri="{FF2B5EF4-FFF2-40B4-BE49-F238E27FC236}">
                <a16:creationId xmlns:a16="http://schemas.microsoft.com/office/drawing/2014/main" id="{5068B2F0-2AA3-4266-97F9-EE6670BE8932}"/>
              </a:ext>
            </a:extLst>
          </p:cNvPr>
          <p:cNvSpPr>
            <a:spLocks noGrp="1"/>
          </p:cNvSpPr>
          <p:nvPr>
            <p:ph type="ftr" sz="quarter" idx="11"/>
          </p:nvPr>
        </p:nvSpPr>
        <p:spPr/>
        <p:txBody>
          <a:bodyPr/>
          <a:lstStyle/>
          <a:p>
            <a:pPr>
              <a:defRPr/>
            </a:pPr>
            <a:r>
              <a:rPr lang="de-DE"/>
              <a:t>BZ Pflege / Pflege der Zukunft / Perspektive Bildungsanbieter</a:t>
            </a:r>
            <a:endParaRPr lang="de-CH" dirty="0"/>
          </a:p>
        </p:txBody>
      </p:sp>
      <p:sp>
        <p:nvSpPr>
          <p:cNvPr id="10" name="Rechteck 9">
            <a:extLst>
              <a:ext uri="{FF2B5EF4-FFF2-40B4-BE49-F238E27FC236}">
                <a16:creationId xmlns:a16="http://schemas.microsoft.com/office/drawing/2014/main" id="{59284190-1EBE-45E9-AB9A-FBEE9900A82F}"/>
              </a:ext>
            </a:extLst>
          </p:cNvPr>
          <p:cNvSpPr/>
          <p:nvPr/>
        </p:nvSpPr>
        <p:spPr>
          <a:xfrm>
            <a:off x="615438" y="4446146"/>
            <a:ext cx="8157308" cy="261610"/>
          </a:xfrm>
          <a:prstGeom prst="rect">
            <a:avLst/>
          </a:prstGeom>
        </p:spPr>
        <p:txBody>
          <a:bodyPr wrap="square">
            <a:spAutoFit/>
          </a:bodyPr>
          <a:lstStyle/>
          <a:p>
            <a:r>
              <a:rPr lang="de-CH" sz="1100" dirty="0">
                <a:hlinkClick r:id="rId4"/>
              </a:rPr>
              <a:t>https://www.sbfi.admin.ch/sbfi/de/home/bildung/mobilitaet/nqr.html</a:t>
            </a:r>
            <a:r>
              <a:rPr lang="de-CH" sz="1100" dirty="0"/>
              <a:t> </a:t>
            </a:r>
          </a:p>
        </p:txBody>
      </p:sp>
      <p:sp>
        <p:nvSpPr>
          <p:cNvPr id="2" name="Rechteck 1"/>
          <p:cNvSpPr/>
          <p:nvPr/>
        </p:nvSpPr>
        <p:spPr>
          <a:xfrm>
            <a:off x="615437" y="1663117"/>
            <a:ext cx="3956563" cy="2492990"/>
          </a:xfrm>
          <a:prstGeom prst="rect">
            <a:avLst/>
          </a:prstGeom>
        </p:spPr>
        <p:txBody>
          <a:bodyPr wrap="square">
            <a:spAutoFit/>
          </a:bodyPr>
          <a:lstStyle/>
          <a:p>
            <a:r>
              <a:rPr lang="de-CH" sz="1200" b="1" dirty="0"/>
              <a:t>Niveau 7</a:t>
            </a:r>
            <a:br>
              <a:rPr lang="de-CH" sz="1200" dirty="0"/>
            </a:br>
            <a:r>
              <a:rPr lang="de-CH" sz="1200" dirty="0"/>
              <a:t>Die Berufsleute bearbeiten neue komplexe Aufgaben- und Problemstellungen und steuern eigenverantwortlich Prozesse in einem strategieorientierten Arbeitskontext. Die Anforderungsstruktur ist durch häufige und unvorhersehbare Veränderungen gekennzeichnet.</a:t>
            </a:r>
          </a:p>
          <a:p>
            <a:endParaRPr lang="de-CH" sz="1200" dirty="0"/>
          </a:p>
          <a:p>
            <a:r>
              <a:rPr lang="de-CH" sz="1200" b="1" dirty="0"/>
              <a:t>Niveau 8</a:t>
            </a:r>
            <a:br>
              <a:rPr lang="de-CH" sz="1200" dirty="0"/>
            </a:br>
            <a:r>
              <a:rPr lang="de-CH" sz="1200" dirty="0"/>
              <a:t>Die Berufsleute entwickeln innovative Lösungen und Verfahren oder gewinnen Forschungserkenntnisse in einem komplexen Tätigkeitsfeld. Die Anforderungsstruktur ist durch neuartige und hoch anspruchsvolle Problemlagen gekennzeichnet.</a:t>
            </a:r>
          </a:p>
        </p:txBody>
      </p:sp>
    </p:spTree>
    <p:extLst>
      <p:ext uri="{BB962C8B-B14F-4D97-AF65-F5344CB8AC3E}">
        <p14:creationId xmlns:p14="http://schemas.microsoft.com/office/powerpoint/2010/main" val="282388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73BE5F-856D-42A1-845C-7F1F69A9B174}"/>
              </a:ext>
            </a:extLst>
          </p:cNvPr>
          <p:cNvSpPr>
            <a:spLocks noGrp="1"/>
          </p:cNvSpPr>
          <p:nvPr>
            <p:ph idx="1"/>
          </p:nvPr>
        </p:nvSpPr>
        <p:spPr/>
        <p:txBody>
          <a:bodyPr/>
          <a:lstStyle/>
          <a:p>
            <a:r>
              <a:rPr lang="de-DE" sz="1400" dirty="0"/>
              <a:t>Berufsprüfung Langzeitpflege und -betreuung</a:t>
            </a:r>
          </a:p>
          <a:p>
            <a:r>
              <a:rPr lang="de-DE" sz="1400" dirty="0"/>
              <a:t>Berufsprüfung Psychiatrische Pflege und Betreuung</a:t>
            </a:r>
          </a:p>
          <a:p>
            <a:r>
              <a:rPr lang="de-DE" sz="1400" dirty="0"/>
              <a:t>Fachexpertin / Fachexperte in </a:t>
            </a:r>
            <a:r>
              <a:rPr lang="de-DE" sz="1400" dirty="0" err="1"/>
              <a:t>Onkologiepflege</a:t>
            </a:r>
            <a:endParaRPr lang="de-DE" sz="1400" dirty="0"/>
          </a:p>
          <a:p>
            <a:r>
              <a:rPr lang="de-DE" sz="1400" dirty="0"/>
              <a:t>Fachexpertin / Fachexperte in </a:t>
            </a:r>
            <a:r>
              <a:rPr lang="de-DE" sz="1400" dirty="0" err="1"/>
              <a:t>Nephrologiepflege</a:t>
            </a:r>
            <a:endParaRPr lang="de-DE" sz="1400" dirty="0"/>
          </a:p>
          <a:p>
            <a:r>
              <a:rPr lang="de-DE" sz="1400" dirty="0"/>
              <a:t>Fachexpertin / Fachexperte in Diabetesfachberatung (Januar 2019)</a:t>
            </a:r>
          </a:p>
          <a:p>
            <a:r>
              <a:rPr lang="de-DE" sz="1400" dirty="0"/>
              <a:t>Fachexpertin / Fachexperte in Palliative Care</a:t>
            </a:r>
          </a:p>
          <a:p>
            <a:endParaRPr lang="de-DE" sz="1400" dirty="0"/>
          </a:p>
          <a:p>
            <a:pPr marL="0" indent="0">
              <a:buNone/>
            </a:pPr>
            <a:r>
              <a:rPr lang="de-DE" sz="1400" dirty="0"/>
              <a:t>Noch in Erarbeitung: </a:t>
            </a:r>
          </a:p>
          <a:p>
            <a:r>
              <a:rPr lang="de-DE" sz="1400" dirty="0"/>
              <a:t>HFP in geriatrischer und psychogeriatrischer Pflege</a:t>
            </a:r>
          </a:p>
          <a:p>
            <a:r>
              <a:rPr lang="de-DE" sz="1400" dirty="0"/>
              <a:t>HFP Psychiatriepflege</a:t>
            </a:r>
          </a:p>
          <a:p>
            <a:r>
              <a:rPr lang="de-DE" sz="1400" dirty="0"/>
              <a:t>HFP in Mütter- / Väterberatung</a:t>
            </a:r>
            <a:endParaRPr lang="de-CH" sz="1400" dirty="0"/>
          </a:p>
        </p:txBody>
      </p:sp>
      <p:sp>
        <p:nvSpPr>
          <p:cNvPr id="3" name="Titel 2">
            <a:extLst>
              <a:ext uri="{FF2B5EF4-FFF2-40B4-BE49-F238E27FC236}">
                <a16:creationId xmlns:a16="http://schemas.microsoft.com/office/drawing/2014/main" id="{23321CA5-A750-45F0-AFE9-962E4BD43878}"/>
              </a:ext>
            </a:extLst>
          </p:cNvPr>
          <p:cNvSpPr>
            <a:spLocks noGrp="1"/>
          </p:cNvSpPr>
          <p:nvPr>
            <p:ph type="title"/>
          </p:nvPr>
        </p:nvSpPr>
        <p:spPr/>
        <p:txBody>
          <a:bodyPr/>
          <a:lstStyle/>
          <a:p>
            <a:r>
              <a:rPr lang="de-CH" dirty="0">
                <a:solidFill>
                  <a:schemeClr val="tx1"/>
                </a:solidFill>
              </a:rPr>
              <a:t>Eidgenössische Prüfungen im Pflegebereich</a:t>
            </a:r>
          </a:p>
        </p:txBody>
      </p:sp>
      <p:sp>
        <p:nvSpPr>
          <p:cNvPr id="4" name="Fußzeilenplatzhalter 3">
            <a:extLst>
              <a:ext uri="{FF2B5EF4-FFF2-40B4-BE49-F238E27FC236}">
                <a16:creationId xmlns:a16="http://schemas.microsoft.com/office/drawing/2014/main" id="{45BF86C9-70AF-41BE-9C38-48DA4D07A24D}"/>
              </a:ext>
            </a:extLst>
          </p:cNvPr>
          <p:cNvSpPr>
            <a:spLocks noGrp="1"/>
          </p:cNvSpPr>
          <p:nvPr>
            <p:ph type="ftr" sz="quarter" idx="11"/>
          </p:nvPr>
        </p:nvSpPr>
        <p:spPr/>
        <p:txBody>
          <a:bodyPr/>
          <a:lstStyle/>
          <a:p>
            <a:pPr>
              <a:defRPr/>
            </a:pPr>
            <a:r>
              <a:rPr lang="de-DE" dirty="0"/>
              <a:t>BZ Pflege / Pflege der Zukunft / Perspektive Bildungsanbieter</a:t>
            </a:r>
            <a:endParaRPr lang="de-CH" dirty="0"/>
          </a:p>
        </p:txBody>
      </p:sp>
    </p:spTree>
    <p:extLst>
      <p:ext uri="{BB962C8B-B14F-4D97-AF65-F5344CB8AC3E}">
        <p14:creationId xmlns:p14="http://schemas.microsoft.com/office/powerpoint/2010/main" val="162794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55BDADF-C992-4BE2-AC94-9FB42EB6411B}"/>
              </a:ext>
            </a:extLst>
          </p:cNvPr>
          <p:cNvSpPr>
            <a:spLocks noGrp="1"/>
          </p:cNvSpPr>
          <p:nvPr>
            <p:ph type="title"/>
          </p:nvPr>
        </p:nvSpPr>
        <p:spPr/>
        <p:txBody>
          <a:bodyPr/>
          <a:lstStyle/>
          <a:p>
            <a:r>
              <a:rPr lang="de-CH" dirty="0"/>
              <a:t>Kooperation BP / HFP</a:t>
            </a:r>
          </a:p>
        </p:txBody>
      </p:sp>
      <p:sp>
        <p:nvSpPr>
          <p:cNvPr id="7" name="Fußzeilenplatzhalter 6">
            <a:extLst>
              <a:ext uri="{FF2B5EF4-FFF2-40B4-BE49-F238E27FC236}">
                <a16:creationId xmlns:a16="http://schemas.microsoft.com/office/drawing/2014/main" id="{D6B5F19F-0B92-4C6A-9096-426C7E535534}"/>
              </a:ext>
            </a:extLst>
          </p:cNvPr>
          <p:cNvSpPr>
            <a:spLocks noGrp="1"/>
          </p:cNvSpPr>
          <p:nvPr>
            <p:ph type="ftr" sz="quarter" idx="11"/>
          </p:nvPr>
        </p:nvSpPr>
        <p:spPr/>
        <p:txBody>
          <a:bodyPr/>
          <a:lstStyle/>
          <a:p>
            <a:pPr>
              <a:defRPr/>
            </a:pPr>
            <a:r>
              <a:rPr lang="de-DE"/>
              <a:t>BZ Pflege / Pflege der Zukunft / Perspektive Bildungsanbieter</a:t>
            </a:r>
            <a:endParaRPr lang="de-CH"/>
          </a:p>
        </p:txBody>
      </p:sp>
      <p:pic>
        <p:nvPicPr>
          <p:cNvPr id="9" name="Grafik 8">
            <a:extLst>
              <a:ext uri="{FF2B5EF4-FFF2-40B4-BE49-F238E27FC236}">
                <a16:creationId xmlns:a16="http://schemas.microsoft.com/office/drawing/2014/main" id="{04C34C91-417E-4AE5-BE10-0BA80CDE35DE}"/>
              </a:ext>
            </a:extLst>
          </p:cNvPr>
          <p:cNvPicPr>
            <a:picLocks noChangeAspect="1"/>
          </p:cNvPicPr>
          <p:nvPr/>
        </p:nvPicPr>
        <p:blipFill>
          <a:blip r:embed="rId3"/>
          <a:stretch>
            <a:fillRect/>
          </a:stretch>
        </p:blipFill>
        <p:spPr>
          <a:xfrm>
            <a:off x="808690" y="2439504"/>
            <a:ext cx="3272797" cy="818831"/>
          </a:xfrm>
          <a:prstGeom prst="rect">
            <a:avLst/>
          </a:prstGeom>
        </p:spPr>
      </p:pic>
      <p:pic>
        <p:nvPicPr>
          <p:cNvPr id="10" name="Grafik 9">
            <a:extLst>
              <a:ext uri="{FF2B5EF4-FFF2-40B4-BE49-F238E27FC236}">
                <a16:creationId xmlns:a16="http://schemas.microsoft.com/office/drawing/2014/main" id="{5B33E8E3-626D-4F0A-8019-0DCD38F11CD3}"/>
              </a:ext>
            </a:extLst>
          </p:cNvPr>
          <p:cNvPicPr>
            <a:picLocks noChangeAspect="1"/>
          </p:cNvPicPr>
          <p:nvPr/>
        </p:nvPicPr>
        <p:blipFill>
          <a:blip r:embed="rId4"/>
          <a:stretch>
            <a:fillRect/>
          </a:stretch>
        </p:blipFill>
        <p:spPr>
          <a:xfrm>
            <a:off x="5062515" y="2495853"/>
            <a:ext cx="3624796" cy="706135"/>
          </a:xfrm>
          <a:prstGeom prst="rect">
            <a:avLst/>
          </a:prstGeom>
        </p:spPr>
      </p:pic>
    </p:spTree>
    <p:extLst>
      <p:ext uri="{BB962C8B-B14F-4D97-AF65-F5344CB8AC3E}">
        <p14:creationId xmlns:p14="http://schemas.microsoft.com/office/powerpoint/2010/main" val="406442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969D8B2-174D-4BF8-8395-607509F488F5}"/>
              </a:ext>
            </a:extLst>
          </p:cNvPr>
          <p:cNvSpPr>
            <a:spLocks noGrp="1"/>
          </p:cNvSpPr>
          <p:nvPr>
            <p:ph type="dt" sz="half" idx="10"/>
          </p:nvPr>
        </p:nvSpPr>
        <p:spPr/>
        <p:txBody>
          <a:bodyPr/>
          <a:lstStyle/>
          <a:p>
            <a:fld id="{0149DA92-1A2C-4F9A-8916-E9E8BD72A094}" type="datetime1">
              <a:rPr lang="de-DE" smtClean="0"/>
              <a:t>03.09.2020</a:t>
            </a:fld>
            <a:endParaRPr lang="de-CH"/>
          </a:p>
        </p:txBody>
      </p:sp>
      <p:sp>
        <p:nvSpPr>
          <p:cNvPr id="3" name="Fußzeilenplatzhalter 2">
            <a:extLst>
              <a:ext uri="{FF2B5EF4-FFF2-40B4-BE49-F238E27FC236}">
                <a16:creationId xmlns:a16="http://schemas.microsoft.com/office/drawing/2014/main" id="{F21D90B1-D629-4535-895E-8E5F9F41E7AD}"/>
              </a:ext>
            </a:extLst>
          </p:cNvPr>
          <p:cNvSpPr>
            <a:spLocks noGrp="1"/>
          </p:cNvSpPr>
          <p:nvPr>
            <p:ph type="ftr" sz="quarter" idx="11"/>
          </p:nvPr>
        </p:nvSpPr>
        <p:spPr/>
        <p:txBody>
          <a:bodyPr/>
          <a:lstStyle/>
          <a:p>
            <a:pPr>
              <a:defRPr/>
            </a:pPr>
            <a:r>
              <a:rPr lang="de-CH"/>
              <a:t>GL Reporting</a:t>
            </a:r>
          </a:p>
        </p:txBody>
      </p:sp>
      <p:sp>
        <p:nvSpPr>
          <p:cNvPr id="5" name="Titel 4">
            <a:extLst>
              <a:ext uri="{FF2B5EF4-FFF2-40B4-BE49-F238E27FC236}">
                <a16:creationId xmlns:a16="http://schemas.microsoft.com/office/drawing/2014/main" id="{B5351A3A-3010-4F6C-BE75-D6EB4428BB02}"/>
              </a:ext>
            </a:extLst>
          </p:cNvPr>
          <p:cNvSpPr>
            <a:spLocks noGrp="1"/>
          </p:cNvSpPr>
          <p:nvPr>
            <p:ph type="title"/>
          </p:nvPr>
        </p:nvSpPr>
        <p:spPr/>
        <p:txBody>
          <a:bodyPr/>
          <a:lstStyle/>
          <a:p>
            <a:r>
              <a:rPr lang="de-CH" dirty="0"/>
              <a:t>Herausforderung – attraktive Angebote gestalten - Vorgaben in Einklang bringen</a:t>
            </a:r>
          </a:p>
        </p:txBody>
      </p:sp>
      <p:grpSp>
        <p:nvGrpSpPr>
          <p:cNvPr id="9" name="Gruppieren 8">
            <a:extLst>
              <a:ext uri="{FF2B5EF4-FFF2-40B4-BE49-F238E27FC236}">
                <a16:creationId xmlns:a16="http://schemas.microsoft.com/office/drawing/2014/main" id="{D6970E16-DFD9-435B-A812-77A6CE615E1E}"/>
              </a:ext>
            </a:extLst>
          </p:cNvPr>
          <p:cNvGrpSpPr/>
          <p:nvPr/>
        </p:nvGrpSpPr>
        <p:grpSpPr>
          <a:xfrm>
            <a:off x="703324" y="2086985"/>
            <a:ext cx="2960285" cy="2045993"/>
            <a:chOff x="6749069" y="2995493"/>
            <a:chExt cx="4723265" cy="2776052"/>
          </a:xfrm>
        </p:grpSpPr>
        <p:pic>
          <p:nvPicPr>
            <p:cNvPr id="7" name="Grafik 6">
              <a:extLst>
                <a:ext uri="{FF2B5EF4-FFF2-40B4-BE49-F238E27FC236}">
                  <a16:creationId xmlns:a16="http://schemas.microsoft.com/office/drawing/2014/main" id="{DEC4E8F4-1490-4AA6-9574-5067131721AB}"/>
                </a:ext>
              </a:extLst>
            </p:cNvPr>
            <p:cNvPicPr>
              <a:picLocks noChangeAspect="1"/>
            </p:cNvPicPr>
            <p:nvPr/>
          </p:nvPicPr>
          <p:blipFill>
            <a:blip r:embed="rId3"/>
            <a:stretch>
              <a:fillRect/>
            </a:stretch>
          </p:blipFill>
          <p:spPr>
            <a:xfrm>
              <a:off x="6749069" y="2995493"/>
              <a:ext cx="4712275" cy="397548"/>
            </a:xfrm>
            <a:prstGeom prst="rect">
              <a:avLst/>
            </a:prstGeom>
            <a:ln>
              <a:noFill/>
            </a:ln>
            <a:effectLst>
              <a:outerShdw blurRad="190500" algn="tl" rotWithShape="0">
                <a:srgbClr val="000000">
                  <a:alpha val="70000"/>
                </a:srgbClr>
              </a:outerShdw>
            </a:effectLst>
          </p:spPr>
        </p:pic>
        <p:pic>
          <p:nvPicPr>
            <p:cNvPr id="8" name="Grafik 7">
              <a:extLst>
                <a:ext uri="{FF2B5EF4-FFF2-40B4-BE49-F238E27FC236}">
                  <a16:creationId xmlns:a16="http://schemas.microsoft.com/office/drawing/2014/main" id="{C3E89F0F-F0E7-4A34-9C71-C8F864A0D159}"/>
                </a:ext>
              </a:extLst>
            </p:cNvPr>
            <p:cNvPicPr>
              <a:picLocks noChangeAspect="1"/>
            </p:cNvPicPr>
            <p:nvPr/>
          </p:nvPicPr>
          <p:blipFill>
            <a:blip r:embed="rId4"/>
            <a:stretch>
              <a:fillRect/>
            </a:stretch>
          </p:blipFill>
          <p:spPr>
            <a:xfrm>
              <a:off x="6760059" y="3447951"/>
              <a:ext cx="4712275" cy="2323594"/>
            </a:xfrm>
            <a:prstGeom prst="rect">
              <a:avLst/>
            </a:prstGeom>
            <a:ln>
              <a:noFill/>
            </a:ln>
            <a:effectLst>
              <a:outerShdw blurRad="190500" algn="tl" rotWithShape="0">
                <a:srgbClr val="000000">
                  <a:alpha val="70000"/>
                </a:srgbClr>
              </a:outerShdw>
            </a:effectLst>
          </p:spPr>
        </p:pic>
      </p:grpSp>
      <p:sp>
        <p:nvSpPr>
          <p:cNvPr id="11" name="Rechteck 10">
            <a:extLst>
              <a:ext uri="{FF2B5EF4-FFF2-40B4-BE49-F238E27FC236}">
                <a16:creationId xmlns:a16="http://schemas.microsoft.com/office/drawing/2014/main" id="{AA15B97C-B53C-43AE-9FC0-5AD553C28DF8}"/>
              </a:ext>
            </a:extLst>
          </p:cNvPr>
          <p:cNvSpPr/>
          <p:nvPr/>
        </p:nvSpPr>
        <p:spPr>
          <a:xfrm>
            <a:off x="711201" y="3545334"/>
            <a:ext cx="1754888" cy="421463"/>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EDED664A-CF27-4B74-8836-229162B181CC}"/>
              </a:ext>
            </a:extLst>
          </p:cNvPr>
          <p:cNvPicPr>
            <a:picLocks noChangeAspect="1"/>
          </p:cNvPicPr>
          <p:nvPr/>
        </p:nvPicPr>
        <p:blipFill>
          <a:blip r:embed="rId5"/>
          <a:stretch>
            <a:fillRect/>
          </a:stretch>
        </p:blipFill>
        <p:spPr>
          <a:xfrm>
            <a:off x="3956712" y="3778864"/>
            <a:ext cx="4647538" cy="786646"/>
          </a:xfrm>
          <a:prstGeom prst="rect">
            <a:avLst/>
          </a:prstGeom>
          <a:ln>
            <a:noFill/>
          </a:ln>
          <a:effectLst>
            <a:outerShdw blurRad="292100" dist="139700" dir="2700000" algn="tl" rotWithShape="0">
              <a:srgbClr val="333333">
                <a:alpha val="65000"/>
              </a:srgbClr>
            </a:outerShdw>
          </a:effectLst>
        </p:spPr>
      </p:pic>
      <p:grpSp>
        <p:nvGrpSpPr>
          <p:cNvPr id="14" name="Gruppieren 13">
            <a:extLst>
              <a:ext uri="{FF2B5EF4-FFF2-40B4-BE49-F238E27FC236}">
                <a16:creationId xmlns:a16="http://schemas.microsoft.com/office/drawing/2014/main" id="{C4E2B161-3868-4946-86D5-1EAFA54073CB}"/>
              </a:ext>
            </a:extLst>
          </p:cNvPr>
          <p:cNvGrpSpPr/>
          <p:nvPr/>
        </p:nvGrpSpPr>
        <p:grpSpPr>
          <a:xfrm>
            <a:off x="3995936" y="1536436"/>
            <a:ext cx="4608314" cy="2006994"/>
            <a:chOff x="4045068" y="1444292"/>
            <a:chExt cx="4608314" cy="2006994"/>
          </a:xfrm>
        </p:grpSpPr>
        <p:pic>
          <p:nvPicPr>
            <p:cNvPr id="12" name="Grafik 11">
              <a:extLst>
                <a:ext uri="{FF2B5EF4-FFF2-40B4-BE49-F238E27FC236}">
                  <a16:creationId xmlns:a16="http://schemas.microsoft.com/office/drawing/2014/main" id="{99C92F3F-3F24-46D1-B69B-B94BFB7CFC8A}"/>
                </a:ext>
              </a:extLst>
            </p:cNvPr>
            <p:cNvPicPr>
              <a:picLocks noChangeAspect="1"/>
            </p:cNvPicPr>
            <p:nvPr/>
          </p:nvPicPr>
          <p:blipFill>
            <a:blip r:embed="rId6"/>
            <a:stretch>
              <a:fillRect/>
            </a:stretch>
          </p:blipFill>
          <p:spPr>
            <a:xfrm>
              <a:off x="4045068" y="1444292"/>
              <a:ext cx="4608314" cy="2006994"/>
            </a:xfrm>
            <a:prstGeom prst="rect">
              <a:avLst/>
            </a:prstGeom>
            <a:ln>
              <a:noFill/>
            </a:ln>
            <a:effectLst>
              <a:outerShdw blurRad="292100" dist="139700" dir="2700000" algn="tl" rotWithShape="0">
                <a:srgbClr val="333333">
                  <a:alpha val="65000"/>
                </a:srgbClr>
              </a:outerShdw>
            </a:effectLst>
          </p:spPr>
        </p:pic>
        <p:sp>
          <p:nvSpPr>
            <p:cNvPr id="13" name="Rechteck 12">
              <a:extLst>
                <a:ext uri="{FF2B5EF4-FFF2-40B4-BE49-F238E27FC236}">
                  <a16:creationId xmlns:a16="http://schemas.microsoft.com/office/drawing/2014/main" id="{8993956F-C790-4F4F-8D27-7656BCCEE968}"/>
                </a:ext>
              </a:extLst>
            </p:cNvPr>
            <p:cNvSpPr/>
            <p:nvPr/>
          </p:nvSpPr>
          <p:spPr>
            <a:xfrm>
              <a:off x="6084168" y="1444751"/>
              <a:ext cx="2232248" cy="190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13041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498A699-FB9E-4D18-86E7-CDFC58ED9574}"/>
              </a:ext>
            </a:extLst>
          </p:cNvPr>
          <p:cNvSpPr>
            <a:spLocks noGrp="1"/>
          </p:cNvSpPr>
          <p:nvPr>
            <p:ph idx="1"/>
          </p:nvPr>
        </p:nvSpPr>
        <p:spPr/>
        <p:txBody>
          <a:bodyPr/>
          <a:lstStyle/>
          <a:p>
            <a:r>
              <a:rPr lang="de-DE" sz="1800" dirty="0"/>
              <a:t>Umfang ähnlich wie Vorbereitungslehrgang Langzeitpflege (rund 500 Lernstunden)</a:t>
            </a:r>
          </a:p>
          <a:p>
            <a:r>
              <a:rPr lang="de-DE" sz="1800" dirty="0"/>
              <a:t>Erfahrungen mit NDK Psychiatrie</a:t>
            </a:r>
          </a:p>
          <a:p>
            <a:pPr lvl="1"/>
            <a:r>
              <a:rPr lang="de-DE" sz="1800" dirty="0"/>
              <a:t>Herausforderung psychiatrischer Bereich </a:t>
            </a:r>
            <a:r>
              <a:rPr lang="de-DE" sz="1800" dirty="0" err="1"/>
              <a:t>gross</a:t>
            </a:r>
            <a:endParaRPr lang="de-DE" sz="1800" dirty="0"/>
          </a:p>
          <a:p>
            <a:pPr lvl="1"/>
            <a:r>
              <a:rPr lang="de-DE" sz="1800" dirty="0"/>
              <a:t>Notwendig um Versorgungsqualität sicherstellen</a:t>
            </a:r>
          </a:p>
          <a:p>
            <a:pPr marL="357188" lvl="1" indent="0">
              <a:buNone/>
            </a:pPr>
            <a:endParaRPr lang="de-DE" sz="1800" dirty="0"/>
          </a:p>
          <a:p>
            <a:r>
              <a:rPr lang="de-DE" sz="1800" b="1" dirty="0"/>
              <a:t>Voraussetzungen: </a:t>
            </a:r>
            <a:r>
              <a:rPr lang="de-DE" sz="1800" dirty="0"/>
              <a:t>FaGe, </a:t>
            </a:r>
            <a:r>
              <a:rPr lang="de-DE" sz="1800" dirty="0" err="1"/>
              <a:t>FaBe</a:t>
            </a:r>
            <a:r>
              <a:rPr lang="de-DE" sz="1800" dirty="0"/>
              <a:t>, DNI, FA SRK und berufliche Tätigkeit in einem Handlungsfeld mit psychiatrischen Fragestellungen</a:t>
            </a:r>
          </a:p>
          <a:p>
            <a:r>
              <a:rPr lang="de-DE" sz="1800" b="1" dirty="0"/>
              <a:t>Start im 4. November 2020</a:t>
            </a:r>
          </a:p>
        </p:txBody>
      </p:sp>
      <p:sp>
        <p:nvSpPr>
          <p:cNvPr id="3" name="Titel 2">
            <a:extLst>
              <a:ext uri="{FF2B5EF4-FFF2-40B4-BE49-F238E27FC236}">
                <a16:creationId xmlns:a16="http://schemas.microsoft.com/office/drawing/2014/main" id="{7DDE0EA4-0FAF-4D7C-B81B-76759E80C1CB}"/>
              </a:ext>
            </a:extLst>
          </p:cNvPr>
          <p:cNvSpPr>
            <a:spLocks noGrp="1"/>
          </p:cNvSpPr>
          <p:nvPr>
            <p:ph type="title"/>
          </p:nvPr>
        </p:nvSpPr>
        <p:spPr/>
        <p:txBody>
          <a:bodyPr/>
          <a:lstStyle/>
          <a:p>
            <a:r>
              <a:rPr lang="de-CH" dirty="0"/>
              <a:t>Vorbereitungslehrgang Berufsprüfung psychiatrische Pflege und Betreuung</a:t>
            </a:r>
          </a:p>
        </p:txBody>
      </p:sp>
      <p:sp>
        <p:nvSpPr>
          <p:cNvPr id="4" name="Fußzeilenplatzhalter 3">
            <a:extLst>
              <a:ext uri="{FF2B5EF4-FFF2-40B4-BE49-F238E27FC236}">
                <a16:creationId xmlns:a16="http://schemas.microsoft.com/office/drawing/2014/main" id="{CF3E41D7-FCBB-4C3D-BA33-157D7928760C}"/>
              </a:ext>
            </a:extLst>
          </p:cNvPr>
          <p:cNvSpPr>
            <a:spLocks noGrp="1"/>
          </p:cNvSpPr>
          <p:nvPr>
            <p:ph type="ftr" sz="quarter" idx="11"/>
          </p:nvPr>
        </p:nvSpPr>
        <p:spPr/>
        <p:txBody>
          <a:bodyPr/>
          <a:lstStyle/>
          <a:p>
            <a:pPr>
              <a:defRPr/>
            </a:pPr>
            <a:r>
              <a:rPr lang="de-DE"/>
              <a:t>BZ Pflege / Pflege der Zukunft / Perspektive Bildungsanbieter</a:t>
            </a:r>
            <a:endParaRPr lang="de-CH"/>
          </a:p>
        </p:txBody>
      </p:sp>
    </p:spTree>
    <p:extLst>
      <p:ext uri="{BB962C8B-B14F-4D97-AF65-F5344CB8AC3E}">
        <p14:creationId xmlns:p14="http://schemas.microsoft.com/office/powerpoint/2010/main" val="3407241290"/>
      </p:ext>
    </p:extLst>
  </p:cSld>
  <p:clrMapOvr>
    <a:masterClrMapping/>
  </p:clrMapOvr>
</p:sld>
</file>

<file path=ppt/theme/theme1.xml><?xml version="1.0" encoding="utf-8"?>
<a:theme xmlns:a="http://schemas.openxmlformats.org/drawingml/2006/main" name="Powerpoint_Gruen_16_9">
  <a:themeElements>
    <a:clrScheme name="bzpflege_gruen">
      <a:dk1>
        <a:sysClr val="windowText" lastClr="000000"/>
      </a:dk1>
      <a:lt1>
        <a:sysClr val="window" lastClr="FFFFFF"/>
      </a:lt1>
      <a:dk2>
        <a:srgbClr val="00549F"/>
      </a:dk2>
      <a:lt2>
        <a:srgbClr val="EEECE1"/>
      </a:lt2>
      <a:accent1>
        <a:srgbClr val="9DA506"/>
      </a:accent1>
      <a:accent2>
        <a:srgbClr val="B6BF00"/>
      </a:accent2>
      <a:accent3>
        <a:srgbClr val="D3D938"/>
      </a:accent3>
      <a:accent4>
        <a:srgbClr val="E9EC56"/>
      </a:accent4>
      <a:accent5>
        <a:srgbClr val="DAD7D0"/>
      </a:accent5>
      <a:accent6>
        <a:srgbClr val="666666"/>
      </a:accent6>
      <a:hlink>
        <a:srgbClr val="2AACEB"/>
      </a:hlink>
      <a:folHlink>
        <a:srgbClr val="6698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Gruen_16_9.potx" id="{C8429BBF-3E2A-4430-A89F-0D35426158A5}" vid="{8711D957-44D0-4D24-A0A0-6B4B0B1026E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962f6d6d-ca7f-402c-96e0-08b279561901">
      <Terms xmlns="http://schemas.microsoft.com/office/infopath/2007/PartnerControls"/>
    </TaxKeywordTaxHTField>
    <TaxCatchAll xmlns="962f6d6d-ca7f-402c-96e0-08b279561901"/>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607419F48D71C4D92D2455B954D8883" ma:contentTypeVersion="13" ma:contentTypeDescription="Ein neues Dokument erstellen." ma:contentTypeScope="" ma:versionID="e349975be38ba7ee3902cafac3e8b6f6">
  <xsd:schema xmlns:xsd="http://www.w3.org/2001/XMLSchema" xmlns:xs="http://www.w3.org/2001/XMLSchema" xmlns:p="http://schemas.microsoft.com/office/2006/metadata/properties" xmlns:ns2="2654ce59-3155-46b9-bfc4-f3f97c7ca8c1" xmlns:ns3="962f6d6d-ca7f-402c-96e0-08b279561901" targetNamespace="http://schemas.microsoft.com/office/2006/metadata/properties" ma:root="true" ma:fieldsID="8d2f6a7881fc380d44af6d62a1138633" ns2:_="" ns3:_="">
    <xsd:import namespace="2654ce59-3155-46b9-bfc4-f3f97c7ca8c1"/>
    <xsd:import namespace="962f6d6d-ca7f-402c-96e0-08b2795619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3:TaxKeywordTaxHTField"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4ce59-3155-46b9-bfc4-f3f97c7ca8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f6d6d-ca7f-402c-96e0-08b279561901"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element name="TaxKeywordTaxHTField" ma:index="17" nillable="true" ma:taxonomy="true" ma:internalName="TaxKeywordTaxHTField" ma:taxonomyFieldName="TaxKeyword" ma:displayName="Unternehmensstichwörter" ma:fieldId="{23f27201-bee3-471e-b2e7-b64fd8b7ca38}" ma:taxonomyMulti="true" ma:sspId="c0b00337-687d-4d74-b6f6-203f98ba8e0d"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322b7dc2-87f9-47fc-bbec-bf4ac67d2cd0}" ma:internalName="TaxCatchAll" ma:showField="CatchAllData" ma:web="962f6d6d-ca7f-402c-96e0-08b2795619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24EAE3-1409-4D4B-8E01-88B6183A299B}">
  <ds:schemaRefs>
    <ds:schemaRef ds:uri="http://schemas.microsoft.com/sharepoint/v3/contenttype/forms"/>
  </ds:schemaRefs>
</ds:datastoreItem>
</file>

<file path=customXml/itemProps2.xml><?xml version="1.0" encoding="utf-8"?>
<ds:datastoreItem xmlns:ds="http://schemas.openxmlformats.org/officeDocument/2006/customXml" ds:itemID="{81D10EF9-F4F1-415E-BC40-95C748D4DB75}">
  <ds:schemaRefs>
    <ds:schemaRef ds:uri="http://purl.org/dc/elements/1.1/"/>
    <ds:schemaRef ds:uri="http://schemas.microsoft.com/office/2006/metadata/properties"/>
    <ds:schemaRef ds:uri="708b9b30-0e2a-448b-8cd2-8e8f06b74ee2"/>
    <ds:schemaRef ds:uri="08d638a8-f7c2-4f24-bbbd-33065b1892d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10879F3-B530-4DA5-8CDF-DB3639BC0C1D}"/>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Bildschirmpräsentation (16:9)</PresentationFormat>
  <Paragraphs>187</Paragraphs>
  <Slides>15</Slides>
  <Notes>14</Notes>
  <HiddenSlides>3</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Powerpoint_Gruen_16_9</vt:lpstr>
      <vt:lpstr>Vorbereitunglehrgänge eigenössische Prüfungen </vt:lpstr>
      <vt:lpstr>Vorbereitungslehrgänge</vt:lpstr>
      <vt:lpstr>Herausforderungen und Chancen der neuen Bildungsangebote</vt:lpstr>
      <vt:lpstr>PowerPoint-Präsentation</vt:lpstr>
      <vt:lpstr>Nationaler Qualifikationsrahmen Berufsbildung</vt:lpstr>
      <vt:lpstr>Eidgenössische Prüfungen im Pflegebereich</vt:lpstr>
      <vt:lpstr>Kooperation BP / HFP</vt:lpstr>
      <vt:lpstr>Herausforderung – attraktive Angebote gestalten - Vorgaben in Einklang bringen</vt:lpstr>
      <vt:lpstr>Vorbereitungslehrgang Berufsprüfung psychiatrische Pflege und Betreuung</vt:lpstr>
      <vt:lpstr>VLG HFP  bsp. Palliative Pflege und Betreuung</vt:lpstr>
      <vt:lpstr>Zertifikatslehrgang «Fachführung in Pflege, Team und Organisation wirkungsvoll umsetzen»</vt:lpstr>
      <vt:lpstr>Kompetenzorientiert Praxisnah unterrichten</vt:lpstr>
      <vt:lpstr>Geplante Vorbereitungslehrgänge auf Höhere Fachprüfungen am BZ Pflege</vt:lpstr>
      <vt:lpstr>Blended Learning https://blog.hwr-berlin.de/elerner/ein-plaedoyer-fuer-blended-learning-meine-top-10-gruende/#more-12644  https://www.ilt-solutions.de/news/e-learning-blended-learning.html</vt:lpstr>
      <vt:lpstr>Herzlichen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Vorbereitunglehrgänge eigenössische Prüfungen</dc:title>
  <dc:creator>Catherine Offermann</dc:creator>
  <cp:lastModifiedBy>Thomas Bösiger</cp:lastModifiedBy>
  <cp:revision>4</cp:revision>
  <cp:lastPrinted>2020-09-03T13:53:48Z</cp:lastPrinted>
  <dcterms:created xsi:type="dcterms:W3CDTF">2020-08-29T07:59:29Z</dcterms:created>
  <dcterms:modified xsi:type="dcterms:W3CDTF">2020-09-03T13:59:42Z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0x0101003607419F48D71C4D92D2455B954D8883</vt:lpwstr>
  </property>
  <property fmtid="{D5CDD505-2E9C-101B-9397-08002B2CF9AE}" pid="3" name="TaxKeyword">
    <vt:lpwstr/>
  </property>
</Properties>
</file>